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sldIdLst>
    <p:sldId id="260" r:id="rId2"/>
    <p:sldId id="256" r:id="rId3"/>
    <p:sldId id="259" r:id="rId4"/>
    <p:sldId id="278" r:id="rId5"/>
    <p:sldId id="289" r:id="rId6"/>
    <p:sldId id="279" r:id="rId7"/>
    <p:sldId id="290" r:id="rId8"/>
    <p:sldId id="280" r:id="rId9"/>
    <p:sldId id="283" r:id="rId10"/>
    <p:sldId id="284" r:id="rId11"/>
    <p:sldId id="285" r:id="rId12"/>
    <p:sldId id="291" r:id="rId13"/>
    <p:sldId id="292" r:id="rId14"/>
    <p:sldId id="295" r:id="rId15"/>
    <p:sldId id="286" r:id="rId16"/>
    <p:sldId id="303" r:id="rId17"/>
    <p:sldId id="306" r:id="rId18"/>
    <p:sldId id="329" r:id="rId19"/>
    <p:sldId id="287" r:id="rId20"/>
    <p:sldId id="308" r:id="rId21"/>
    <p:sldId id="309" r:id="rId22"/>
    <p:sldId id="311" r:id="rId23"/>
    <p:sldId id="325" r:id="rId24"/>
    <p:sldId id="326" r:id="rId25"/>
    <p:sldId id="313" r:id="rId26"/>
    <p:sldId id="314" r:id="rId27"/>
    <p:sldId id="330" r:id="rId28"/>
    <p:sldId id="327" r:id="rId29"/>
    <p:sldId id="315" r:id="rId30"/>
    <p:sldId id="316" r:id="rId31"/>
    <p:sldId id="328" r:id="rId32"/>
    <p:sldId id="317" r:id="rId33"/>
    <p:sldId id="288" r:id="rId34"/>
    <p:sldId id="318" r:id="rId35"/>
    <p:sldId id="319" r:id="rId36"/>
    <p:sldId id="321" r:id="rId37"/>
    <p:sldId id="331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1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EFF7"/>
    <a:srgbClr val="595959"/>
    <a:srgbClr val="00C1E8"/>
    <a:srgbClr val="008080"/>
    <a:srgbClr val="009999"/>
    <a:srgbClr val="00CCFF"/>
    <a:srgbClr val="00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3671" autoAdjust="0"/>
  </p:normalViewPr>
  <p:slideViewPr>
    <p:cSldViewPr snapToGrid="0" showGuides="1">
      <p:cViewPr varScale="1">
        <p:scale>
          <a:sx n="69" d="100"/>
          <a:sy n="69" d="100"/>
        </p:scale>
        <p:origin x="780" y="72"/>
      </p:cViewPr>
      <p:guideLst>
        <p:guide orient="horz" pos="2160"/>
        <p:guide pos="381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Hendri%20F\Documents\Arduino\Data%20Hasil%20Uji%20Coba\Uji%20Coba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>
                <a:solidFill>
                  <a:schemeClr val="tx1"/>
                </a:solidFill>
              </a:rPr>
              <a:t>Perbandingan</a:t>
            </a:r>
            <a:r>
              <a:rPr lang="en-US" baseline="0">
                <a:solidFill>
                  <a:schemeClr val="tx1"/>
                </a:solidFill>
              </a:rPr>
              <a:t> Akurasi Pengiriman Data ZigBee</a:t>
            </a:r>
            <a:endParaRPr lang="en-US">
              <a:solidFill>
                <a:schemeClr val="tx1"/>
              </a:solidFill>
            </a:endParaRPr>
          </a:p>
        </c:rich>
      </c:tx>
      <c:layout>
        <c:manualLayout>
          <c:xMode val="edge"/>
          <c:yMode val="edge"/>
          <c:x val="0.16623617023948559"/>
          <c:y val="4.158543658364177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'Akurasi Multi hop'!$R$7</c:f>
              <c:strCache>
                <c:ptCount val="1"/>
                <c:pt idx="0">
                  <c:v>Single Hop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'Akurasi Multi hop'!$S$6:$U$6</c:f>
              <c:strCache>
                <c:ptCount val="3"/>
                <c:pt idx="0">
                  <c:v>±10 meter</c:v>
                </c:pt>
                <c:pt idx="1">
                  <c:v>±20 meter</c:v>
                </c:pt>
                <c:pt idx="2">
                  <c:v>±30 meter</c:v>
                </c:pt>
              </c:strCache>
            </c:strRef>
          </c:cat>
          <c:val>
            <c:numRef>
              <c:f>'Akurasi Multi hop'!$S$7:$U$7</c:f>
              <c:numCache>
                <c:formatCode>0.0%</c:formatCode>
                <c:ptCount val="3"/>
                <c:pt idx="0">
                  <c:v>1</c:v>
                </c:pt>
                <c:pt idx="1">
                  <c:v>0.86799999999999999</c:v>
                </c:pt>
                <c:pt idx="2">
                  <c:v>0.69499999999999995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472-4A3C-9E56-AB9CB6BD6741}"/>
            </c:ext>
          </c:extLst>
        </c:ser>
        <c:ser>
          <c:idx val="1"/>
          <c:order val="1"/>
          <c:tx>
            <c:strRef>
              <c:f>'Akurasi Multi hop'!$R$8</c:f>
              <c:strCache>
                <c:ptCount val="1"/>
                <c:pt idx="0">
                  <c:v>Multi Hop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'Akurasi Multi hop'!$S$6:$U$6</c:f>
              <c:strCache>
                <c:ptCount val="3"/>
                <c:pt idx="0">
                  <c:v>±10 meter</c:v>
                </c:pt>
                <c:pt idx="1">
                  <c:v>±20 meter</c:v>
                </c:pt>
                <c:pt idx="2">
                  <c:v>±30 meter</c:v>
                </c:pt>
              </c:strCache>
            </c:strRef>
          </c:cat>
          <c:val>
            <c:numRef>
              <c:f>'Akurasi Multi hop'!$S$8:$U$8</c:f>
              <c:numCache>
                <c:formatCode>0.0%</c:formatCode>
                <c:ptCount val="3"/>
                <c:pt idx="0">
                  <c:v>1</c:v>
                </c:pt>
                <c:pt idx="1">
                  <c:v>0.90600000000000003</c:v>
                </c:pt>
                <c:pt idx="2">
                  <c:v>0.82599999999999996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472-4A3C-9E56-AB9CB6BD674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74125328"/>
        <c:axId val="474125000"/>
      </c:barChart>
      <c:catAx>
        <c:axId val="4741253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74125000"/>
        <c:crosses val="autoZero"/>
        <c:auto val="1"/>
        <c:lblAlgn val="ctr"/>
        <c:lblOffset val="100"/>
        <c:noMultiLvlLbl val="0"/>
      </c:catAx>
      <c:valAx>
        <c:axId val="4741250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7412532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7E1506-3D71-4D36-9B48-7D97045EEB40}" type="datetimeFigureOut">
              <a:rPr lang="en-US" smtClean="0"/>
              <a:t>7/18/2018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67839B-9763-478F-8F70-82C254FBA8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105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WSN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adalah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d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jaringan yang dibentuk oleh sekumpulan banyak </a:t>
            </a:r>
            <a:r>
              <a:rPr lang="id-ID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node</a:t>
            </a:r>
            <a:r>
              <a:rPr lang="id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sensor dimana masing-masing </a:t>
            </a:r>
            <a:r>
              <a:rPr lang="id-ID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node</a:t>
            </a:r>
            <a:r>
              <a:rPr lang="id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dilengkapi dengan sensor untuk mendeteksi fenomena fisik seperti cahaya, panas, tekanan, getaran dan lain-lain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WSN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digambarkan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d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sebagai jaringan simpul yang secara kooperatif merasakan dan mengendalikan lingkungan, memungkinkan interaksi antar orang atau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</a:t>
            </a:r>
            <a:r>
              <a:rPr lang="id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omputer dan lingkungan sekitar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67839B-9763-478F-8F70-82C254FBA8A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6537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Jika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panjang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data </a:t>
            </a:r>
            <a:r>
              <a:rPr lang="en-U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kurang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dari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980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maka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konfigurasi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yang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digunakan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adalah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window_sz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9 dan </a:t>
            </a:r>
            <a:r>
              <a:rPr lang="en-U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lookahead_sz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8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Jika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panjang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datanya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antara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980 </a:t>
            </a:r>
            <a:r>
              <a:rPr lang="en-U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sampai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1345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maka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konfigurasi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yang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digunakan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adalah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window_sz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8 dan </a:t>
            </a:r>
            <a:r>
              <a:rPr lang="en-U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lookahead_sz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7.</a:t>
            </a:r>
            <a:b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Jika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panjang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datanya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antara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1346 </a:t>
            </a:r>
            <a:r>
              <a:rPr lang="en-U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sampai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1870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maka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konfigurasi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yang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digunakan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adalah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window_sz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7 dan </a:t>
            </a:r>
            <a:r>
              <a:rPr lang="en-U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lookahead_sz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6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67839B-9763-478F-8F70-82C254FBA8A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6530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Lempel–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Ziv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–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Storer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–Szymanski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67839B-9763-478F-8F70-82C254FBA8A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8992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B8F66D-259D-49DC-8116-BA5D5D390026}" type="datetimeFigureOut">
              <a:rPr lang="en-US" smtClean="0"/>
              <a:t>7/18/2018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8CF7C-7AC9-4672-AF9F-0FD7F532A2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714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B8F66D-259D-49DC-8116-BA5D5D390026}" type="datetimeFigureOut">
              <a:rPr lang="en-US" smtClean="0"/>
              <a:t>7/18/2018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8CF7C-7AC9-4672-AF9F-0FD7F532A2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55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B8F66D-259D-49DC-8116-BA5D5D390026}" type="datetimeFigureOut">
              <a:rPr lang="en-US" smtClean="0"/>
              <a:t>7/18/2018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8CF7C-7AC9-4672-AF9F-0FD7F532A2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036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B8F66D-259D-49DC-8116-BA5D5D390026}" type="datetimeFigureOut">
              <a:rPr lang="en-US" smtClean="0"/>
              <a:t>7/18/2018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8CF7C-7AC9-4672-AF9F-0FD7F532A2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147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B8F66D-259D-49DC-8116-BA5D5D390026}" type="datetimeFigureOut">
              <a:rPr lang="en-US" smtClean="0"/>
              <a:t>7/18/2018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8CF7C-7AC9-4672-AF9F-0FD7F532A2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967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B8F66D-259D-49DC-8116-BA5D5D390026}" type="datetimeFigureOut">
              <a:rPr lang="en-US" smtClean="0"/>
              <a:t>7/18/2018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8CF7C-7AC9-4672-AF9F-0FD7F532A2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213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B8F66D-259D-49DC-8116-BA5D5D390026}" type="datetimeFigureOut">
              <a:rPr lang="en-US" smtClean="0"/>
              <a:t>7/18/2018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8CF7C-7AC9-4672-AF9F-0FD7F532A2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5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B8F66D-259D-49DC-8116-BA5D5D390026}" type="datetimeFigureOut">
              <a:rPr lang="en-US" smtClean="0"/>
              <a:t>7/18/2018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8CF7C-7AC9-4672-AF9F-0FD7F532A2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493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B8F66D-259D-49DC-8116-BA5D5D390026}" type="datetimeFigureOut">
              <a:rPr lang="en-US" smtClean="0"/>
              <a:t>7/18/2018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8CF7C-7AC9-4672-AF9F-0FD7F532A2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308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B8F66D-259D-49DC-8116-BA5D5D390026}" type="datetimeFigureOut">
              <a:rPr lang="en-US" smtClean="0"/>
              <a:t>7/18/2018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8CF7C-7AC9-4672-AF9F-0FD7F532A2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537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B8F66D-259D-49DC-8116-BA5D5D390026}" type="datetimeFigureOut">
              <a:rPr lang="en-US" smtClean="0"/>
              <a:t>7/18/2018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8CF7C-7AC9-4672-AF9F-0FD7F532A2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543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B8F66D-259D-49DC-8116-BA5D5D390026}" type="datetimeFigureOut">
              <a:rPr lang="en-US" smtClean="0"/>
              <a:t>7/18/2018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F8CF7C-7AC9-4672-AF9F-0FD7F532A2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6376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jpeg"/><Relationship Id="rId4" Type="http://schemas.openxmlformats.org/officeDocument/2006/relationships/image" Target="../media/image30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35490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248400"/>
            <a:ext cx="12192000" cy="609600"/>
          </a:xfrm>
          <a:prstGeom prst="rect">
            <a:avLst/>
          </a:prstGeom>
          <a:gradFill flip="none" rotWithShape="1">
            <a:gsLst>
              <a:gs pos="0">
                <a:srgbClr val="00CCFF"/>
              </a:gs>
              <a:gs pos="100000">
                <a:srgbClr val="009999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" y="6359237"/>
            <a:ext cx="12191999" cy="692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-2" y="653143"/>
            <a:ext cx="4611759" cy="858068"/>
          </a:xfrm>
          <a:solidFill>
            <a:srgbClr val="00808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" sz="4000" dirty="0">
                <a:solidFill>
                  <a:schemeClr val="bg1"/>
                </a:solidFill>
                <a:latin typeface="Bebas"/>
              </a:rPr>
              <a:t>Tujuan &amp; Manfaat</a:t>
            </a:r>
            <a:endParaRPr lang="en-US" sz="4000" dirty="0">
              <a:solidFill>
                <a:schemeClr val="bg1"/>
              </a:solidFill>
              <a:latin typeface="Bebas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75342" y="2065164"/>
            <a:ext cx="129167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 Light" panose="020B0306030504020204"/>
              </a:rPr>
              <a:t>Tujuan</a:t>
            </a:r>
            <a:endParaRPr 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Open Sans Light" panose="020B0306030504020204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75343" y="2065164"/>
            <a:ext cx="5201557" cy="312057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hape 54"/>
          <p:cNvSpPr txBox="1">
            <a:spLocks/>
          </p:cNvSpPr>
          <p:nvPr/>
        </p:nvSpPr>
        <p:spPr>
          <a:xfrm>
            <a:off x="-2" y="6303817"/>
            <a:ext cx="12102302" cy="554183"/>
          </a:xfrm>
          <a:prstGeom prst="rect">
            <a:avLst/>
          </a:prstGeom>
        </p:spPr>
        <p:txBody>
          <a:bodyPr vert="horz" lIns="91425" tIns="91425" rIns="91425" bIns="91425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1400" b="1" i="1" dirty="0" err="1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Implementasi</a:t>
            </a:r>
            <a:r>
              <a:rPr lang="en-US" sz="1400" b="1" i="1" dirty="0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 </a:t>
            </a:r>
            <a:r>
              <a:rPr lang="en-US" sz="1400" b="1" i="1" dirty="0" err="1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Kompresi</a:t>
            </a:r>
            <a:r>
              <a:rPr lang="en-US" sz="1400" b="1" i="1" dirty="0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 Adaptive </a:t>
            </a:r>
            <a:r>
              <a:rPr lang="en-US" sz="1400" b="1" i="1" dirty="0" err="1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Menggunakan</a:t>
            </a:r>
            <a:r>
              <a:rPr lang="en-US" sz="1400" b="1" i="1" dirty="0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 </a:t>
            </a:r>
            <a:r>
              <a:rPr lang="en-US" sz="1400" b="1" i="1" dirty="0" err="1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Metode</a:t>
            </a:r>
            <a:r>
              <a:rPr lang="en-US" sz="1400" b="1" i="1" dirty="0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 </a:t>
            </a:r>
            <a:r>
              <a:rPr lang="en-US" sz="1400" b="1" i="1" dirty="0" err="1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Heatshrink</a:t>
            </a:r>
            <a:r>
              <a:rPr lang="en-US" sz="1400" b="1" i="1" dirty="0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 </a:t>
            </a:r>
            <a:r>
              <a:rPr lang="en-US" sz="1400" b="1" i="1" dirty="0" err="1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Untuk</a:t>
            </a:r>
            <a:r>
              <a:rPr lang="en-US" sz="1400" b="1" i="1" dirty="0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 </a:t>
            </a:r>
            <a:r>
              <a:rPr lang="en-US" sz="1400" b="1" i="1" dirty="0" err="1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Pengiriman</a:t>
            </a:r>
            <a:r>
              <a:rPr lang="en-US" sz="1400" b="1" i="1" dirty="0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 Data pada Wireless Sensor Network </a:t>
            </a:r>
            <a:r>
              <a:rPr lang="en-US" sz="1400" b="1" i="1" dirty="0" err="1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Berbasis</a:t>
            </a:r>
            <a:r>
              <a:rPr lang="en-US" sz="1400" b="1" i="1" dirty="0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 Zigbee</a:t>
            </a:r>
            <a:endParaRPr lang="id" sz="1400" i="1" dirty="0">
              <a:solidFill>
                <a:schemeClr val="bg1">
                  <a:lumMod val="95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5158" y="0"/>
            <a:ext cx="2167142" cy="1396258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6304643" y="2065164"/>
            <a:ext cx="5201557" cy="312057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6304642" y="2065163"/>
            <a:ext cx="14042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 Light" panose="020B0306030504020204"/>
              </a:rPr>
              <a:t>Manfaat</a:t>
            </a:r>
            <a:endParaRPr 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Open Sans Light" panose="020B0306030504020204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75342" y="2582246"/>
            <a:ext cx="5156241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 Light" panose="020B0306030504020204"/>
              </a:rPr>
              <a:t>Membangun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 Light" panose="020B0306030504020204"/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 Light" panose="020B0306030504020204"/>
              </a:rPr>
              <a:t>sebuah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 Light" panose="020B0306030504020204"/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 Light" panose="020B0306030504020204"/>
              </a:rPr>
              <a:t>sistem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 Light" panose="020B0306030504020204"/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 Light" panose="020B0306030504020204"/>
              </a:rPr>
              <a:t>kompresi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 Light" panose="020B0306030504020204"/>
              </a:rPr>
              <a:t> data pada platform wireless sensor network.</a:t>
            </a:r>
          </a:p>
          <a:p>
            <a:pPr algn="just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Open Sans Light" panose="020B0306030504020204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 Light" panose="020B0306030504020204"/>
              </a:rPr>
              <a:t>Melakukan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 Light" panose="020B0306030504020204"/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 Light" panose="020B0306030504020204"/>
              </a:rPr>
              <a:t>implementasi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 Light" panose="020B0306030504020204"/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 Light" panose="020B0306030504020204"/>
              </a:rPr>
              <a:t>algoritma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 Light" panose="020B0306030504020204"/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 Light" panose="020B0306030504020204"/>
              </a:rPr>
              <a:t>Heatshrink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 Light" panose="020B0306030504020204"/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 Light" panose="020B0306030504020204"/>
              </a:rPr>
              <a:t>untuk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 Light" panose="020B0306030504020204"/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 Light" panose="020B0306030504020204"/>
              </a:rPr>
              <a:t>kompresi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 Light" panose="020B0306030504020204"/>
              </a:rPr>
              <a:t> adaptive pada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 Light" panose="020B0306030504020204"/>
              </a:rPr>
              <a:t>pada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 Light" panose="020B0306030504020204"/>
              </a:rPr>
              <a:t> platform </a:t>
            </a:r>
            <a:r>
              <a:rPr lang="en-US" i="1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 Light" panose="020B0306030504020204"/>
              </a:rPr>
              <a:t>wireless sensor network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 Light" panose="020B0306030504020204"/>
              </a:rPr>
              <a:t>.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304642" y="2633288"/>
            <a:ext cx="515624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 Light" panose="020B0306030504020204"/>
              </a:rPr>
              <a:t>Memberikan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 Light" panose="020B0306030504020204"/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 Light" panose="020B0306030504020204"/>
              </a:rPr>
              <a:t>manfaat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 Light" panose="020B0306030504020204"/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 Light" panose="020B0306030504020204"/>
              </a:rPr>
              <a:t>dalam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 Light" panose="020B0306030504020204"/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 Light" panose="020B0306030504020204"/>
              </a:rPr>
              <a:t>penggunaan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 Light" panose="020B0306030504020204"/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 Light" panose="020B0306030504020204"/>
              </a:rPr>
              <a:t>algoritma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 Light" panose="020B0306030504020204"/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 Light" panose="020B0306030504020204"/>
              </a:rPr>
              <a:t>Heatshrink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 Light" panose="020B0306030504020204"/>
              </a:rPr>
              <a:t> 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 Light" panose="020B0306030504020204"/>
              </a:rPr>
              <a:t>untuk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 Light" panose="020B0306030504020204"/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 Light" panose="020B0306030504020204"/>
              </a:rPr>
              <a:t>kompresi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 Light" panose="020B0306030504020204"/>
              </a:rPr>
              <a:t> adaptive pada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 Light" panose="020B0306030504020204"/>
              </a:rPr>
              <a:t>pengiriman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 Light" panose="020B0306030504020204"/>
              </a:rPr>
              <a:t> data di platform </a:t>
            </a:r>
            <a:r>
              <a:rPr lang="en-US" i="1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 Light" panose="020B0306030504020204"/>
              </a:rPr>
              <a:t>wireless sensor network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 Light" panose="020B0306030504020204"/>
              </a:rPr>
              <a:t>.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Open Sans Light" panose="020B0306030504020204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9663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1" grpId="0" animBg="1"/>
      <p:bldP spid="10" grpId="0" animBg="1"/>
      <p:bldP spid="12" grpId="0"/>
      <p:bldP spid="14" grpId="0"/>
      <p:bldP spid="1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65043" y="-106018"/>
            <a:ext cx="3273287" cy="6858000"/>
          </a:xfrm>
          <a:prstGeom prst="rect">
            <a:avLst/>
          </a:prstGeom>
          <a:solidFill>
            <a:srgbClr val="00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5158" y="0"/>
            <a:ext cx="2167142" cy="1396258"/>
          </a:xfrm>
          <a:prstGeom prst="rect">
            <a:avLst/>
          </a:prstGeom>
        </p:spPr>
      </p:pic>
      <p:sp>
        <p:nvSpPr>
          <p:cNvPr id="9" name="Shape 178"/>
          <p:cNvSpPr/>
          <p:nvPr/>
        </p:nvSpPr>
        <p:spPr>
          <a:xfrm rot="18900000">
            <a:off x="4880227" y="3268353"/>
            <a:ext cx="369148" cy="369148"/>
          </a:xfrm>
          <a:prstGeom prst="rect">
            <a:avLst/>
          </a:prstGeom>
          <a:solidFill>
            <a:srgbClr val="55E6FC"/>
          </a:solidFill>
          <a:ln w="12700">
            <a:solidFill>
              <a:srgbClr val="000000">
                <a:alpha val="0"/>
              </a:srgbClr>
            </a:solidFill>
            <a:miter lim="400000"/>
          </a:ln>
        </p:spPr>
        <p:txBody>
          <a:bodyPr lIns="27093" tIns="27093" rIns="27093" bIns="27093" anchor="ctr"/>
          <a:lstStyle/>
          <a:p>
            <a:pPr defTabSz="584200">
              <a:defRPr sz="28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0" name="Shape 179"/>
          <p:cNvSpPr/>
          <p:nvPr/>
        </p:nvSpPr>
        <p:spPr>
          <a:xfrm rot="18900000">
            <a:off x="5141254" y="3007327"/>
            <a:ext cx="369148" cy="369148"/>
          </a:xfrm>
          <a:prstGeom prst="rect">
            <a:avLst/>
          </a:prstGeom>
          <a:solidFill>
            <a:srgbClr val="0192A6"/>
          </a:solidFill>
          <a:ln w="12700">
            <a:miter lim="400000"/>
          </a:ln>
        </p:spPr>
        <p:txBody>
          <a:bodyPr lIns="27093" tIns="27093" rIns="27093" bIns="27093" anchor="ctr"/>
          <a:lstStyle/>
          <a:p>
            <a:pPr defTabSz="243840">
              <a:defRPr sz="1600">
                <a:solidFill>
                  <a:srgbClr val="C42115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1" name="Shape 180"/>
          <p:cNvSpPr/>
          <p:nvPr/>
        </p:nvSpPr>
        <p:spPr>
          <a:xfrm rot="18900000">
            <a:off x="5141254" y="3529380"/>
            <a:ext cx="369148" cy="369148"/>
          </a:xfrm>
          <a:prstGeom prst="rect">
            <a:avLst/>
          </a:prstGeom>
          <a:solidFill>
            <a:srgbClr val="00D3ED"/>
          </a:solidFill>
          <a:ln w="12700">
            <a:solidFill>
              <a:srgbClr val="000000">
                <a:alpha val="0"/>
              </a:srgbClr>
            </a:solidFill>
            <a:miter lim="400000"/>
          </a:ln>
        </p:spPr>
        <p:txBody>
          <a:bodyPr lIns="27093" tIns="27093" rIns="27093" bIns="27093" anchor="ctr"/>
          <a:lstStyle/>
          <a:p>
            <a:pPr defTabSz="584200">
              <a:defRPr sz="28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2" name="Shape 181"/>
          <p:cNvSpPr/>
          <p:nvPr/>
        </p:nvSpPr>
        <p:spPr>
          <a:xfrm rot="18900000">
            <a:off x="5402280" y="3268353"/>
            <a:ext cx="369148" cy="369148"/>
          </a:xfrm>
          <a:prstGeom prst="rect">
            <a:avLst/>
          </a:prstGeom>
          <a:solidFill>
            <a:srgbClr val="02BCD2"/>
          </a:solidFill>
          <a:ln w="12700">
            <a:solidFill>
              <a:srgbClr val="000000">
                <a:alpha val="0"/>
              </a:srgbClr>
            </a:solidFill>
            <a:miter lim="400000"/>
          </a:ln>
        </p:spPr>
        <p:txBody>
          <a:bodyPr lIns="27093" tIns="27093" rIns="27093" bIns="27093" anchor="ctr"/>
          <a:lstStyle/>
          <a:p>
            <a:pPr defTabSz="584200">
              <a:defRPr sz="28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3" name="Shape 55"/>
          <p:cNvSpPr txBox="1">
            <a:spLocks/>
          </p:cNvSpPr>
          <p:nvPr/>
        </p:nvSpPr>
        <p:spPr>
          <a:xfrm>
            <a:off x="6022710" y="2379909"/>
            <a:ext cx="5261923" cy="2146034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en-US" sz="4800" b="1" dirty="0" err="1">
                <a:solidFill>
                  <a:schemeClr val="bg2">
                    <a:lumMod val="50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Analisis</a:t>
            </a:r>
            <a:endParaRPr lang="id" sz="4000" dirty="0">
              <a:solidFill>
                <a:schemeClr val="bg2">
                  <a:lumMod val="50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4800" b="1" dirty="0">
                <a:solidFill>
                  <a:schemeClr val="bg2">
                    <a:lumMod val="50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dan</a:t>
            </a:r>
          </a:p>
          <a:p>
            <a:pPr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4800" b="1" dirty="0" err="1">
                <a:solidFill>
                  <a:schemeClr val="bg2">
                    <a:lumMod val="50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Perancangan</a:t>
            </a:r>
            <a:endParaRPr lang="id" sz="4000" dirty="0">
              <a:solidFill>
                <a:schemeClr val="bg2">
                  <a:lumMod val="50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9856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 advAuto="0"/>
      <p:bldP spid="10" grpId="0" animBg="1" advAuto="0"/>
      <p:bldP spid="11" grpId="0" animBg="1" advAuto="0"/>
      <p:bldP spid="12" grpId="0" animBg="1" advAuto="0"/>
      <p:bldP spid="1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248400"/>
            <a:ext cx="12192000" cy="609600"/>
          </a:xfrm>
          <a:prstGeom prst="rect">
            <a:avLst/>
          </a:prstGeom>
          <a:gradFill flip="none" rotWithShape="1">
            <a:gsLst>
              <a:gs pos="0">
                <a:srgbClr val="00CCFF"/>
              </a:gs>
              <a:gs pos="100000">
                <a:srgbClr val="009999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" y="6359237"/>
            <a:ext cx="12191999" cy="692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-2" y="653143"/>
            <a:ext cx="4611759" cy="858068"/>
          </a:xfrm>
          <a:solidFill>
            <a:srgbClr val="00808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/>
          <a:p>
            <a:r>
              <a:rPr lang="en" sz="2800" dirty="0">
                <a:solidFill>
                  <a:schemeClr val="bg1"/>
                </a:solidFill>
                <a:latin typeface="Bebas"/>
              </a:rPr>
              <a:t>Analisis </a:t>
            </a:r>
            <a:r>
              <a:rPr lang="en-US" sz="2800" dirty="0">
                <a:solidFill>
                  <a:schemeClr val="bg1"/>
                </a:solidFill>
                <a:latin typeface="Bebas"/>
              </a:rPr>
              <a:t>dan </a:t>
            </a:r>
            <a:r>
              <a:rPr lang="en" sz="2800" dirty="0">
                <a:solidFill>
                  <a:schemeClr val="bg1"/>
                </a:solidFill>
                <a:latin typeface="Bebas"/>
              </a:rPr>
              <a:t>Perancangan </a:t>
            </a:r>
            <a:endParaRPr lang="en-US" sz="2800" dirty="0">
              <a:solidFill>
                <a:schemeClr val="bg1"/>
              </a:solidFill>
              <a:latin typeface="Bebas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067003" y="1893714"/>
            <a:ext cx="5968291" cy="523220"/>
          </a:xfrm>
          <a:prstGeom prst="rect">
            <a:avLst/>
          </a:prstGeom>
          <a:ln>
            <a:solidFill>
              <a:srgbClr val="595959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 Light" panose="020B0306030504020204"/>
              </a:rPr>
              <a:t>Arsitektur Umum Sistem</a:t>
            </a:r>
            <a:endParaRPr 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Open Sans Light" panose="020B0306030504020204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063749" y="2520337"/>
            <a:ext cx="8064500" cy="33310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hape 54"/>
          <p:cNvSpPr txBox="1">
            <a:spLocks/>
          </p:cNvSpPr>
          <p:nvPr/>
        </p:nvSpPr>
        <p:spPr>
          <a:xfrm>
            <a:off x="-2" y="6303817"/>
            <a:ext cx="12102302" cy="554183"/>
          </a:xfrm>
          <a:prstGeom prst="rect">
            <a:avLst/>
          </a:prstGeom>
        </p:spPr>
        <p:txBody>
          <a:bodyPr vert="horz" lIns="91425" tIns="91425" rIns="91425" bIns="91425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1400" b="1" i="1" dirty="0" err="1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Implementasi</a:t>
            </a:r>
            <a:r>
              <a:rPr lang="en-US" sz="1400" b="1" i="1" dirty="0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 </a:t>
            </a:r>
            <a:r>
              <a:rPr lang="en-US" sz="1400" b="1" i="1" dirty="0" err="1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Kompresi</a:t>
            </a:r>
            <a:r>
              <a:rPr lang="en-US" sz="1400" b="1" i="1" dirty="0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 Adaptive </a:t>
            </a:r>
            <a:r>
              <a:rPr lang="en-US" sz="1400" b="1" i="1" dirty="0" err="1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Menggunakan</a:t>
            </a:r>
            <a:r>
              <a:rPr lang="en-US" sz="1400" b="1" i="1" dirty="0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 </a:t>
            </a:r>
            <a:r>
              <a:rPr lang="en-US" sz="1400" b="1" i="1" dirty="0" err="1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Metode</a:t>
            </a:r>
            <a:r>
              <a:rPr lang="en-US" sz="1400" b="1" i="1" dirty="0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 </a:t>
            </a:r>
            <a:r>
              <a:rPr lang="en-US" sz="1400" b="1" i="1" dirty="0" err="1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Heatshrink</a:t>
            </a:r>
            <a:r>
              <a:rPr lang="en-US" sz="1400" b="1" i="1" dirty="0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 </a:t>
            </a:r>
            <a:r>
              <a:rPr lang="en-US" sz="1400" b="1" i="1" dirty="0" err="1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Untuk</a:t>
            </a:r>
            <a:r>
              <a:rPr lang="en-US" sz="1400" b="1" i="1" dirty="0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 </a:t>
            </a:r>
            <a:r>
              <a:rPr lang="en-US" sz="1400" b="1" i="1" dirty="0" err="1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Pengiriman</a:t>
            </a:r>
            <a:r>
              <a:rPr lang="en-US" sz="1400" b="1" i="1" dirty="0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 Data pada Wireless Sensor Network </a:t>
            </a:r>
            <a:r>
              <a:rPr lang="en-US" sz="1400" b="1" i="1" dirty="0" err="1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Berbasis</a:t>
            </a:r>
            <a:r>
              <a:rPr lang="en-US" sz="1400" b="1" i="1" dirty="0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 Zigbee</a:t>
            </a:r>
            <a:endParaRPr lang="id" sz="1400" i="1" dirty="0">
              <a:solidFill>
                <a:schemeClr val="bg1">
                  <a:lumMod val="95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5158" y="0"/>
            <a:ext cx="2167142" cy="139625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E36F58A-C27A-4D1D-9C02-AFB6346631A4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58401" y="3541013"/>
            <a:ext cx="7075195" cy="109503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30588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248400"/>
            <a:ext cx="12192000" cy="609600"/>
          </a:xfrm>
          <a:prstGeom prst="rect">
            <a:avLst/>
          </a:prstGeom>
          <a:gradFill flip="none" rotWithShape="1">
            <a:gsLst>
              <a:gs pos="0">
                <a:srgbClr val="00CCFF"/>
              </a:gs>
              <a:gs pos="100000">
                <a:srgbClr val="009999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" y="6359237"/>
            <a:ext cx="12191999" cy="692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-2" y="653143"/>
            <a:ext cx="4611759" cy="858068"/>
          </a:xfrm>
          <a:solidFill>
            <a:srgbClr val="00808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/>
          <a:p>
            <a:r>
              <a:rPr lang="en" sz="2800" dirty="0">
                <a:solidFill>
                  <a:schemeClr val="bg1"/>
                </a:solidFill>
                <a:latin typeface="Bebas"/>
              </a:rPr>
              <a:t>Analisis </a:t>
            </a:r>
            <a:r>
              <a:rPr lang="en-US" sz="2800" dirty="0">
                <a:solidFill>
                  <a:schemeClr val="bg1"/>
                </a:solidFill>
                <a:latin typeface="Bebas"/>
              </a:rPr>
              <a:t>dan </a:t>
            </a:r>
            <a:r>
              <a:rPr lang="en" sz="2800" dirty="0">
                <a:solidFill>
                  <a:schemeClr val="bg1"/>
                </a:solidFill>
                <a:latin typeface="Bebas"/>
              </a:rPr>
              <a:t>Perancangan </a:t>
            </a:r>
            <a:endParaRPr lang="en-US" sz="2800" dirty="0">
              <a:solidFill>
                <a:schemeClr val="bg1"/>
              </a:solidFill>
              <a:latin typeface="Bebas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864103" y="1885976"/>
            <a:ext cx="846379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 Light" panose="020B0306030504020204"/>
              </a:rPr>
              <a:t>Detail Perancangan Sistem</a:t>
            </a:r>
            <a:endParaRPr 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Open Sans Light" panose="020B0306030504020204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82600" y="2483708"/>
            <a:ext cx="11036300" cy="36497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hape 54"/>
          <p:cNvSpPr txBox="1">
            <a:spLocks/>
          </p:cNvSpPr>
          <p:nvPr/>
        </p:nvSpPr>
        <p:spPr>
          <a:xfrm>
            <a:off x="-2" y="6303817"/>
            <a:ext cx="12102302" cy="554183"/>
          </a:xfrm>
          <a:prstGeom prst="rect">
            <a:avLst/>
          </a:prstGeom>
        </p:spPr>
        <p:txBody>
          <a:bodyPr vert="horz" lIns="91425" tIns="91425" rIns="91425" bIns="91425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1400" b="1" i="1" dirty="0" err="1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Implementasi</a:t>
            </a:r>
            <a:r>
              <a:rPr lang="en-US" sz="1400" b="1" i="1" dirty="0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 </a:t>
            </a:r>
            <a:r>
              <a:rPr lang="en-US" sz="1400" b="1" i="1" dirty="0" err="1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Kompresi</a:t>
            </a:r>
            <a:r>
              <a:rPr lang="en-US" sz="1400" b="1" i="1" dirty="0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 Adaptive </a:t>
            </a:r>
            <a:r>
              <a:rPr lang="en-US" sz="1400" b="1" i="1" dirty="0" err="1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Menggunakan</a:t>
            </a:r>
            <a:r>
              <a:rPr lang="en-US" sz="1400" b="1" i="1" dirty="0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 </a:t>
            </a:r>
            <a:r>
              <a:rPr lang="en-US" sz="1400" b="1" i="1" dirty="0" err="1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Metode</a:t>
            </a:r>
            <a:r>
              <a:rPr lang="en-US" sz="1400" b="1" i="1" dirty="0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 </a:t>
            </a:r>
            <a:r>
              <a:rPr lang="en-US" sz="1400" b="1" i="1" dirty="0" err="1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Heatshrink</a:t>
            </a:r>
            <a:r>
              <a:rPr lang="en-US" sz="1400" b="1" i="1" dirty="0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 </a:t>
            </a:r>
            <a:r>
              <a:rPr lang="en-US" sz="1400" b="1" i="1" dirty="0" err="1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Untuk</a:t>
            </a:r>
            <a:r>
              <a:rPr lang="en-US" sz="1400" b="1" i="1" dirty="0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 </a:t>
            </a:r>
            <a:r>
              <a:rPr lang="en-US" sz="1400" b="1" i="1" dirty="0" err="1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Pengiriman</a:t>
            </a:r>
            <a:r>
              <a:rPr lang="en-US" sz="1400" b="1" i="1" dirty="0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 Data pada Wireless Sensor Network </a:t>
            </a:r>
            <a:r>
              <a:rPr lang="en-US" sz="1400" b="1" i="1" dirty="0" err="1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Berbasis</a:t>
            </a:r>
            <a:r>
              <a:rPr lang="en-US" sz="1400" b="1" i="1" dirty="0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 Zigbee</a:t>
            </a:r>
            <a:endParaRPr lang="id" sz="1400" i="1" dirty="0">
              <a:solidFill>
                <a:schemeClr val="bg1">
                  <a:lumMod val="95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5158" y="0"/>
            <a:ext cx="2167142" cy="139625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EB49A41-5B68-4203-A3E6-86B44E4694D4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5400000">
            <a:off x="3974203" y="591588"/>
            <a:ext cx="3419346" cy="738389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30C6EFB-3E28-4C9E-82AD-9F8E67305A11}"/>
              </a:ext>
            </a:extLst>
          </p:cNvPr>
          <p:cNvSpPr txBox="1"/>
          <p:nvPr/>
        </p:nvSpPr>
        <p:spPr>
          <a:xfrm>
            <a:off x="1885563" y="5505238"/>
            <a:ext cx="2459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Node ZigBee End Device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C0FCF25-12A1-4D38-BADB-CAE02909DA5A}"/>
              </a:ext>
            </a:extLst>
          </p:cNvPr>
          <p:cNvSpPr txBox="1"/>
          <p:nvPr/>
        </p:nvSpPr>
        <p:spPr>
          <a:xfrm>
            <a:off x="4688225" y="5560414"/>
            <a:ext cx="2057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Node ZigBee Router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054CF98-3950-445A-912F-AEA41F30CC62}"/>
              </a:ext>
            </a:extLst>
          </p:cNvPr>
          <p:cNvSpPr txBox="1"/>
          <p:nvPr/>
        </p:nvSpPr>
        <p:spPr>
          <a:xfrm>
            <a:off x="7190559" y="5560414"/>
            <a:ext cx="2549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Node ZigBee Coordinator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1EDF88-A4DA-48CF-B1E3-E26BAEBF5E06}"/>
              </a:ext>
            </a:extLst>
          </p:cNvPr>
          <p:cNvSpPr/>
          <p:nvPr/>
        </p:nvSpPr>
        <p:spPr>
          <a:xfrm>
            <a:off x="1991930" y="3373003"/>
            <a:ext cx="309093" cy="166263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D57DD0C-99CE-474F-AF08-B572914BC555}"/>
              </a:ext>
            </a:extLst>
          </p:cNvPr>
          <p:cNvSpPr/>
          <p:nvPr/>
        </p:nvSpPr>
        <p:spPr>
          <a:xfrm>
            <a:off x="7611414" y="3429000"/>
            <a:ext cx="148105" cy="166263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0B2E53-B1F6-4987-9A25-E4CC44903218}"/>
              </a:ext>
            </a:extLst>
          </p:cNvPr>
          <p:cNvSpPr/>
          <p:nvPr/>
        </p:nvSpPr>
        <p:spPr>
          <a:xfrm>
            <a:off x="4909877" y="3354054"/>
            <a:ext cx="148104" cy="166263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0B26B5B-C01E-4F23-BBEC-10E0ED6E39D3}"/>
              </a:ext>
            </a:extLst>
          </p:cNvPr>
          <p:cNvCxnSpPr>
            <a:cxnSpLocks/>
          </p:cNvCxnSpPr>
          <p:nvPr/>
        </p:nvCxnSpPr>
        <p:spPr>
          <a:xfrm flipV="1">
            <a:off x="8937036" y="3354054"/>
            <a:ext cx="998122" cy="4206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BAC8A3F-AE31-4F2E-B033-6AD1EEBFFF19}"/>
              </a:ext>
            </a:extLst>
          </p:cNvPr>
          <p:cNvCxnSpPr>
            <a:cxnSpLocks/>
            <a:endCxn id="24" idx="1"/>
          </p:cNvCxnSpPr>
          <p:nvPr/>
        </p:nvCxnSpPr>
        <p:spPr>
          <a:xfrm flipV="1">
            <a:off x="8693239" y="4161109"/>
            <a:ext cx="1377675" cy="3207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6F60229-0826-413B-8B5D-B71E4075AE9F}"/>
              </a:ext>
            </a:extLst>
          </p:cNvPr>
          <p:cNvCxnSpPr>
            <a:cxnSpLocks/>
          </p:cNvCxnSpPr>
          <p:nvPr/>
        </p:nvCxnSpPr>
        <p:spPr>
          <a:xfrm>
            <a:off x="8693239" y="4977851"/>
            <a:ext cx="1220225" cy="2034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403C77B2-991A-4BB6-8AB0-1613EE5DE21F}"/>
              </a:ext>
            </a:extLst>
          </p:cNvPr>
          <p:cNvSpPr txBox="1"/>
          <p:nvPr/>
        </p:nvSpPr>
        <p:spPr>
          <a:xfrm>
            <a:off x="9482189" y="3045388"/>
            <a:ext cx="2036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Arduino Mega 2560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5C2A62C-2AE8-41CF-99F7-2C9E549C166A}"/>
              </a:ext>
            </a:extLst>
          </p:cNvPr>
          <p:cNvSpPr txBox="1"/>
          <p:nvPr/>
        </p:nvSpPr>
        <p:spPr>
          <a:xfrm>
            <a:off x="10070914" y="3976443"/>
            <a:ext cx="1284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XBee</a:t>
            </a:r>
            <a:r>
              <a:rPr lang="en-US" dirty="0"/>
              <a:t> Shield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EA212D0-FEF4-4277-AE9E-5EBCCB1BFB87}"/>
              </a:ext>
            </a:extLst>
          </p:cNvPr>
          <p:cNvSpPr txBox="1"/>
          <p:nvPr/>
        </p:nvSpPr>
        <p:spPr>
          <a:xfrm>
            <a:off x="9887905" y="5016689"/>
            <a:ext cx="1604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XBee</a:t>
            </a:r>
            <a:r>
              <a:rPr lang="en-US" dirty="0"/>
              <a:t> Modul S2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67FA240-934B-45F3-A103-57C1746EF185}"/>
              </a:ext>
            </a:extLst>
          </p:cNvPr>
          <p:cNvSpPr txBox="1"/>
          <p:nvPr/>
        </p:nvSpPr>
        <p:spPr>
          <a:xfrm>
            <a:off x="435932" y="2610113"/>
            <a:ext cx="2036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Arduino Mega 2560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CBD548D-32D5-48B0-ADDF-64233A62C108}"/>
              </a:ext>
            </a:extLst>
          </p:cNvPr>
          <p:cNvSpPr txBox="1"/>
          <p:nvPr/>
        </p:nvSpPr>
        <p:spPr>
          <a:xfrm>
            <a:off x="444327" y="3244334"/>
            <a:ext cx="1284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XBee</a:t>
            </a:r>
            <a:r>
              <a:rPr lang="en-US" dirty="0"/>
              <a:t> Shield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07C41A0-9DC8-4AB9-A6BA-40D4E70E7890}"/>
              </a:ext>
            </a:extLst>
          </p:cNvPr>
          <p:cNvSpPr txBox="1"/>
          <p:nvPr/>
        </p:nvSpPr>
        <p:spPr>
          <a:xfrm>
            <a:off x="444327" y="3975559"/>
            <a:ext cx="1604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XBee</a:t>
            </a:r>
            <a:r>
              <a:rPr lang="en-US" dirty="0"/>
              <a:t> Modul S2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56EE6B6-FB72-4826-8E27-F3E7354E31CA}"/>
              </a:ext>
            </a:extLst>
          </p:cNvPr>
          <p:cNvCxnSpPr>
            <a:cxnSpLocks/>
          </p:cNvCxnSpPr>
          <p:nvPr/>
        </p:nvCxnSpPr>
        <p:spPr>
          <a:xfrm flipH="1" flipV="1">
            <a:off x="1775321" y="2958615"/>
            <a:ext cx="859265" cy="5021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1FABAEC-9CD3-48E1-9F88-0415672B5035}"/>
              </a:ext>
            </a:extLst>
          </p:cNvPr>
          <p:cNvCxnSpPr>
            <a:cxnSpLocks/>
          </p:cNvCxnSpPr>
          <p:nvPr/>
        </p:nvCxnSpPr>
        <p:spPr>
          <a:xfrm flipH="1" flipV="1">
            <a:off x="1407572" y="3564384"/>
            <a:ext cx="1498598" cy="7546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5503ECA4-D007-4400-B180-04E4BF0A9AFB}"/>
              </a:ext>
            </a:extLst>
          </p:cNvPr>
          <p:cNvCxnSpPr>
            <a:cxnSpLocks/>
          </p:cNvCxnSpPr>
          <p:nvPr/>
        </p:nvCxnSpPr>
        <p:spPr>
          <a:xfrm flipH="1" flipV="1">
            <a:off x="1715010" y="4304522"/>
            <a:ext cx="1377787" cy="4485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30142762-6AB8-4388-A9C9-2089FF88C976}"/>
              </a:ext>
            </a:extLst>
          </p:cNvPr>
          <p:cNvSpPr txBox="1"/>
          <p:nvPr/>
        </p:nvSpPr>
        <p:spPr>
          <a:xfrm>
            <a:off x="465669" y="4657548"/>
            <a:ext cx="14441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MicroSd</a:t>
            </a:r>
            <a:r>
              <a:rPr lang="en-US" dirty="0"/>
              <a:t> Card</a:t>
            </a:r>
          </a:p>
          <a:p>
            <a:r>
              <a:rPr lang="en-US" dirty="0"/>
              <a:t>Adapter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979CFE96-D6C9-4E9F-9F48-A6F1CA762B70}"/>
              </a:ext>
            </a:extLst>
          </p:cNvPr>
          <p:cNvCxnSpPr>
            <a:cxnSpLocks/>
          </p:cNvCxnSpPr>
          <p:nvPr/>
        </p:nvCxnSpPr>
        <p:spPr>
          <a:xfrm flipH="1" flipV="1">
            <a:off x="1836451" y="4929608"/>
            <a:ext cx="1209712" cy="2226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EFEB4DC0-26C5-4D5F-B3C5-767D1F61F99E}"/>
              </a:ext>
            </a:extLst>
          </p:cNvPr>
          <p:cNvSpPr txBox="1"/>
          <p:nvPr/>
        </p:nvSpPr>
        <p:spPr>
          <a:xfrm>
            <a:off x="6135515" y="2631754"/>
            <a:ext cx="1436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Arduino UNO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FCC5F2D-BCC0-49EF-9A8A-1CEC1A13E135}"/>
              </a:ext>
            </a:extLst>
          </p:cNvPr>
          <p:cNvSpPr txBox="1"/>
          <p:nvPr/>
        </p:nvSpPr>
        <p:spPr>
          <a:xfrm>
            <a:off x="6519568" y="3268331"/>
            <a:ext cx="1284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XBee</a:t>
            </a:r>
            <a:r>
              <a:rPr lang="en-US" dirty="0"/>
              <a:t> Shield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0270435-0148-421F-A968-F1E78F54B82F}"/>
              </a:ext>
            </a:extLst>
          </p:cNvPr>
          <p:cNvSpPr txBox="1"/>
          <p:nvPr/>
        </p:nvSpPr>
        <p:spPr>
          <a:xfrm>
            <a:off x="6530005" y="4719103"/>
            <a:ext cx="13211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XBee</a:t>
            </a:r>
            <a:r>
              <a:rPr lang="en-US" sz="1400" dirty="0"/>
              <a:t> Modul S2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2629DE55-FC9D-4B40-89E5-E523E1D0CA16}"/>
              </a:ext>
            </a:extLst>
          </p:cNvPr>
          <p:cNvCxnSpPr/>
          <p:nvPr/>
        </p:nvCxnSpPr>
        <p:spPr>
          <a:xfrm flipV="1">
            <a:off x="6148226" y="3007154"/>
            <a:ext cx="705627" cy="6065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0A001EB4-AABD-43C9-B119-A06A3A6860C9}"/>
              </a:ext>
            </a:extLst>
          </p:cNvPr>
          <p:cNvCxnSpPr/>
          <p:nvPr/>
        </p:nvCxnSpPr>
        <p:spPr>
          <a:xfrm flipV="1">
            <a:off x="6000750" y="3613666"/>
            <a:ext cx="589721" cy="788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DC89920B-94EB-4315-ACC2-430039836A66}"/>
              </a:ext>
            </a:extLst>
          </p:cNvPr>
          <p:cNvCxnSpPr>
            <a:endCxn id="51" idx="1"/>
          </p:cNvCxnSpPr>
          <p:nvPr/>
        </p:nvCxnSpPr>
        <p:spPr>
          <a:xfrm>
            <a:off x="6051149" y="4867243"/>
            <a:ext cx="478856" cy="57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6024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248400"/>
            <a:ext cx="12192000" cy="609600"/>
          </a:xfrm>
          <a:prstGeom prst="rect">
            <a:avLst/>
          </a:prstGeom>
          <a:gradFill flip="none" rotWithShape="1">
            <a:gsLst>
              <a:gs pos="0">
                <a:srgbClr val="00CCFF"/>
              </a:gs>
              <a:gs pos="100000">
                <a:srgbClr val="009999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" y="6359237"/>
            <a:ext cx="12191999" cy="692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-2" y="653143"/>
            <a:ext cx="4611759" cy="858068"/>
          </a:xfrm>
          <a:solidFill>
            <a:srgbClr val="00808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/>
          <a:p>
            <a:r>
              <a:rPr lang="en" sz="2800" dirty="0">
                <a:solidFill>
                  <a:schemeClr val="bg1"/>
                </a:solidFill>
                <a:latin typeface="Bebas"/>
              </a:rPr>
              <a:t>Analisis </a:t>
            </a:r>
            <a:r>
              <a:rPr lang="en-US" sz="2800" dirty="0">
                <a:solidFill>
                  <a:schemeClr val="bg1"/>
                </a:solidFill>
                <a:latin typeface="Bebas"/>
              </a:rPr>
              <a:t>dan </a:t>
            </a:r>
            <a:r>
              <a:rPr lang="en" sz="2800" dirty="0">
                <a:solidFill>
                  <a:schemeClr val="bg1"/>
                </a:solidFill>
                <a:latin typeface="Bebas"/>
              </a:rPr>
              <a:t>Perancangan </a:t>
            </a:r>
            <a:endParaRPr lang="en-US" sz="2800" dirty="0">
              <a:solidFill>
                <a:schemeClr val="bg1"/>
              </a:solidFill>
              <a:latin typeface="Bebas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-2" y="1722754"/>
            <a:ext cx="119749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 fontAlgn="base"/>
            <a:r>
              <a:rPr lang="en-US" b="1" dirty="0" err="1">
                <a:solidFill>
                  <a:srgbClr val="595959"/>
                </a:solidFill>
                <a:latin typeface="Open Sans Light" panose="020B0306030504020204"/>
              </a:rPr>
              <a:t>Perancangan</a:t>
            </a:r>
            <a:r>
              <a:rPr lang="en-US" b="1" dirty="0">
                <a:solidFill>
                  <a:srgbClr val="595959"/>
                </a:solidFill>
                <a:latin typeface="Open Sans Light" panose="020B0306030504020204"/>
              </a:rPr>
              <a:t> Data Uji </a:t>
            </a:r>
            <a:r>
              <a:rPr lang="en-US" b="1" dirty="0" err="1">
                <a:solidFill>
                  <a:srgbClr val="595959"/>
                </a:solidFill>
                <a:latin typeface="Open Sans Light" panose="020B0306030504020204"/>
              </a:rPr>
              <a:t>Coba</a:t>
            </a:r>
            <a:endParaRPr lang="en-US" b="1" dirty="0">
              <a:solidFill>
                <a:srgbClr val="595959"/>
              </a:solidFill>
              <a:latin typeface="Open Sans Light" panose="020B0306030504020204"/>
            </a:endParaRPr>
          </a:p>
        </p:txBody>
      </p:sp>
      <p:sp>
        <p:nvSpPr>
          <p:cNvPr id="8" name="Shape 54"/>
          <p:cNvSpPr txBox="1">
            <a:spLocks/>
          </p:cNvSpPr>
          <p:nvPr/>
        </p:nvSpPr>
        <p:spPr>
          <a:xfrm>
            <a:off x="-2" y="6303817"/>
            <a:ext cx="12102302" cy="554183"/>
          </a:xfrm>
          <a:prstGeom prst="rect">
            <a:avLst/>
          </a:prstGeom>
        </p:spPr>
        <p:txBody>
          <a:bodyPr vert="horz" lIns="91425" tIns="91425" rIns="91425" bIns="91425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1400" b="1" i="1" dirty="0" err="1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Implementasi</a:t>
            </a:r>
            <a:r>
              <a:rPr lang="en-US" sz="1400" b="1" i="1" dirty="0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 </a:t>
            </a:r>
            <a:r>
              <a:rPr lang="en-US" sz="1400" b="1" i="1" dirty="0" err="1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Kompresi</a:t>
            </a:r>
            <a:r>
              <a:rPr lang="en-US" sz="1400" b="1" i="1" dirty="0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 Adaptive </a:t>
            </a:r>
            <a:r>
              <a:rPr lang="en-US" sz="1400" b="1" i="1" dirty="0" err="1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Menggunakan</a:t>
            </a:r>
            <a:r>
              <a:rPr lang="en-US" sz="1400" b="1" i="1" dirty="0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 </a:t>
            </a:r>
            <a:r>
              <a:rPr lang="en-US" sz="1400" b="1" i="1" dirty="0" err="1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Metode</a:t>
            </a:r>
            <a:r>
              <a:rPr lang="en-US" sz="1400" b="1" i="1" dirty="0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 </a:t>
            </a:r>
            <a:r>
              <a:rPr lang="en-US" sz="1400" b="1" i="1" dirty="0" err="1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Heatshrink</a:t>
            </a:r>
            <a:r>
              <a:rPr lang="en-US" sz="1400" b="1" i="1" dirty="0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 </a:t>
            </a:r>
            <a:r>
              <a:rPr lang="en-US" sz="1400" b="1" i="1" dirty="0" err="1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Untuk</a:t>
            </a:r>
            <a:r>
              <a:rPr lang="en-US" sz="1400" b="1" i="1" dirty="0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 </a:t>
            </a:r>
            <a:r>
              <a:rPr lang="en-US" sz="1400" b="1" i="1" dirty="0" err="1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Pengiriman</a:t>
            </a:r>
            <a:r>
              <a:rPr lang="en-US" sz="1400" b="1" i="1" dirty="0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 Data pada Wireless Sensor Network </a:t>
            </a:r>
            <a:r>
              <a:rPr lang="en-US" sz="1400" b="1" i="1" dirty="0" err="1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Berbasis</a:t>
            </a:r>
            <a:r>
              <a:rPr lang="en-US" sz="1400" b="1" i="1" dirty="0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 Zigbee</a:t>
            </a:r>
            <a:endParaRPr lang="id" sz="1400" i="1" dirty="0">
              <a:solidFill>
                <a:schemeClr val="bg1">
                  <a:lumMod val="95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5158" y="0"/>
            <a:ext cx="2167142" cy="1396258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311965" y="2202923"/>
            <a:ext cx="9475305" cy="39460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AE0961F-368D-4538-BC92-B76FD3650A4C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69182" y="2590635"/>
            <a:ext cx="3589656" cy="16148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72A4076-0C1B-44FF-9F48-1B98E69FF697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11834" y="2607276"/>
            <a:ext cx="3451654" cy="16368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89D246D-8C26-4342-B5AD-D363FFFF2423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88866" y="4325279"/>
            <a:ext cx="3569972" cy="17092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D334734-B83F-4A55-8F44-9D890519E46C}"/>
              </a:ext>
            </a:extLst>
          </p:cNvPr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11834" y="4374661"/>
            <a:ext cx="3451654" cy="1610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3D56148-BF11-4878-AD17-89AAA8664534}"/>
              </a:ext>
            </a:extLst>
          </p:cNvPr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5439" y="3290886"/>
            <a:ext cx="3705225" cy="19716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21862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65043" y="-106018"/>
            <a:ext cx="3273287" cy="6858000"/>
          </a:xfrm>
          <a:prstGeom prst="rect">
            <a:avLst/>
          </a:prstGeom>
          <a:solidFill>
            <a:srgbClr val="00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5158" y="0"/>
            <a:ext cx="2167142" cy="1396258"/>
          </a:xfrm>
          <a:prstGeom prst="rect">
            <a:avLst/>
          </a:prstGeom>
        </p:spPr>
      </p:pic>
      <p:sp>
        <p:nvSpPr>
          <p:cNvPr id="9" name="Shape 178"/>
          <p:cNvSpPr/>
          <p:nvPr/>
        </p:nvSpPr>
        <p:spPr>
          <a:xfrm rot="18900000">
            <a:off x="4880227" y="3268353"/>
            <a:ext cx="369148" cy="369148"/>
          </a:xfrm>
          <a:prstGeom prst="rect">
            <a:avLst/>
          </a:prstGeom>
          <a:solidFill>
            <a:srgbClr val="55E6FC"/>
          </a:solidFill>
          <a:ln w="12700">
            <a:solidFill>
              <a:srgbClr val="000000">
                <a:alpha val="0"/>
              </a:srgbClr>
            </a:solidFill>
            <a:miter lim="400000"/>
          </a:ln>
        </p:spPr>
        <p:txBody>
          <a:bodyPr lIns="27093" tIns="27093" rIns="27093" bIns="27093" anchor="ctr"/>
          <a:lstStyle/>
          <a:p>
            <a:pPr defTabSz="584200">
              <a:defRPr sz="28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0" name="Shape 179"/>
          <p:cNvSpPr/>
          <p:nvPr/>
        </p:nvSpPr>
        <p:spPr>
          <a:xfrm rot="18900000">
            <a:off x="5141254" y="3007327"/>
            <a:ext cx="369148" cy="369148"/>
          </a:xfrm>
          <a:prstGeom prst="rect">
            <a:avLst/>
          </a:prstGeom>
          <a:solidFill>
            <a:srgbClr val="0192A6"/>
          </a:solidFill>
          <a:ln w="12700">
            <a:miter lim="400000"/>
          </a:ln>
        </p:spPr>
        <p:txBody>
          <a:bodyPr lIns="27093" tIns="27093" rIns="27093" bIns="27093" anchor="ctr"/>
          <a:lstStyle/>
          <a:p>
            <a:pPr defTabSz="243840">
              <a:defRPr sz="1600">
                <a:solidFill>
                  <a:srgbClr val="C42115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1" name="Shape 180"/>
          <p:cNvSpPr/>
          <p:nvPr/>
        </p:nvSpPr>
        <p:spPr>
          <a:xfrm rot="18900000">
            <a:off x="5141254" y="3529380"/>
            <a:ext cx="369148" cy="369148"/>
          </a:xfrm>
          <a:prstGeom prst="rect">
            <a:avLst/>
          </a:prstGeom>
          <a:solidFill>
            <a:srgbClr val="00D3ED"/>
          </a:solidFill>
          <a:ln w="12700">
            <a:solidFill>
              <a:srgbClr val="000000">
                <a:alpha val="0"/>
              </a:srgbClr>
            </a:solidFill>
            <a:miter lim="400000"/>
          </a:ln>
        </p:spPr>
        <p:txBody>
          <a:bodyPr lIns="27093" tIns="27093" rIns="27093" bIns="27093" anchor="ctr"/>
          <a:lstStyle/>
          <a:p>
            <a:pPr defTabSz="584200">
              <a:defRPr sz="28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2" name="Shape 181"/>
          <p:cNvSpPr/>
          <p:nvPr/>
        </p:nvSpPr>
        <p:spPr>
          <a:xfrm rot="18900000">
            <a:off x="5402280" y="3268353"/>
            <a:ext cx="369148" cy="369148"/>
          </a:xfrm>
          <a:prstGeom prst="rect">
            <a:avLst/>
          </a:prstGeom>
          <a:solidFill>
            <a:srgbClr val="02BCD2"/>
          </a:solidFill>
          <a:ln w="12700">
            <a:solidFill>
              <a:srgbClr val="000000">
                <a:alpha val="0"/>
              </a:srgbClr>
            </a:solidFill>
            <a:miter lim="400000"/>
          </a:ln>
        </p:spPr>
        <p:txBody>
          <a:bodyPr lIns="27093" tIns="27093" rIns="27093" bIns="27093" anchor="ctr"/>
          <a:lstStyle/>
          <a:p>
            <a:pPr defTabSz="584200">
              <a:defRPr sz="28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3" name="Shape 55"/>
          <p:cNvSpPr txBox="1">
            <a:spLocks/>
          </p:cNvSpPr>
          <p:nvPr/>
        </p:nvSpPr>
        <p:spPr>
          <a:xfrm>
            <a:off x="5970369" y="2991793"/>
            <a:ext cx="5174709" cy="922265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4800" b="1" dirty="0" err="1">
                <a:solidFill>
                  <a:schemeClr val="bg2">
                    <a:lumMod val="50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Implementasi</a:t>
            </a:r>
            <a:endParaRPr lang="id" sz="4000" dirty="0">
              <a:solidFill>
                <a:schemeClr val="bg2">
                  <a:lumMod val="50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7829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 advAuto="0"/>
      <p:bldP spid="10" grpId="0" animBg="1" advAuto="0"/>
      <p:bldP spid="11" grpId="0" animBg="1" advAuto="0"/>
      <p:bldP spid="12" grpId="0" animBg="1" advAuto="0"/>
      <p:bldP spid="1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248400"/>
            <a:ext cx="12192000" cy="609600"/>
          </a:xfrm>
          <a:prstGeom prst="rect">
            <a:avLst/>
          </a:prstGeom>
          <a:gradFill flip="none" rotWithShape="1">
            <a:gsLst>
              <a:gs pos="0">
                <a:srgbClr val="00CCFF"/>
              </a:gs>
              <a:gs pos="100000">
                <a:srgbClr val="009999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" y="6359237"/>
            <a:ext cx="12191999" cy="692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-2" y="653143"/>
            <a:ext cx="4611759" cy="858068"/>
          </a:xfrm>
          <a:solidFill>
            <a:srgbClr val="00808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/>
          <a:p>
            <a:r>
              <a:rPr lang="en" sz="3600" dirty="0">
                <a:solidFill>
                  <a:schemeClr val="bg1"/>
                </a:solidFill>
                <a:latin typeface="Bebas"/>
              </a:rPr>
              <a:t>Implementasi</a:t>
            </a:r>
            <a:endParaRPr lang="en-US" sz="3600" dirty="0">
              <a:solidFill>
                <a:schemeClr val="bg1"/>
              </a:solidFill>
              <a:latin typeface="Bebas"/>
            </a:endParaRPr>
          </a:p>
        </p:txBody>
      </p:sp>
      <p:sp>
        <p:nvSpPr>
          <p:cNvPr id="8" name="Shape 54"/>
          <p:cNvSpPr txBox="1">
            <a:spLocks/>
          </p:cNvSpPr>
          <p:nvPr/>
        </p:nvSpPr>
        <p:spPr>
          <a:xfrm>
            <a:off x="-2" y="6303817"/>
            <a:ext cx="12102302" cy="554183"/>
          </a:xfrm>
          <a:prstGeom prst="rect">
            <a:avLst/>
          </a:prstGeom>
        </p:spPr>
        <p:txBody>
          <a:bodyPr vert="horz" lIns="91425" tIns="91425" rIns="91425" bIns="91425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1400" b="1" i="1" dirty="0" err="1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Implementasi</a:t>
            </a:r>
            <a:r>
              <a:rPr lang="en-US" sz="1400" b="1" i="1" dirty="0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 </a:t>
            </a:r>
            <a:r>
              <a:rPr lang="en-US" sz="1400" b="1" i="1" dirty="0" err="1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Kompresi</a:t>
            </a:r>
            <a:r>
              <a:rPr lang="en-US" sz="1400" b="1" i="1" dirty="0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 Adaptive </a:t>
            </a:r>
            <a:r>
              <a:rPr lang="en-US" sz="1400" b="1" i="1" dirty="0" err="1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Menggunakan</a:t>
            </a:r>
            <a:r>
              <a:rPr lang="en-US" sz="1400" b="1" i="1" dirty="0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 </a:t>
            </a:r>
            <a:r>
              <a:rPr lang="en-US" sz="1400" b="1" i="1" dirty="0" err="1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Metode</a:t>
            </a:r>
            <a:r>
              <a:rPr lang="en-US" sz="1400" b="1" i="1" dirty="0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 </a:t>
            </a:r>
            <a:r>
              <a:rPr lang="en-US" sz="1400" b="1" i="1" dirty="0" err="1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Heatshrink</a:t>
            </a:r>
            <a:r>
              <a:rPr lang="en-US" sz="1400" b="1" i="1" dirty="0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 </a:t>
            </a:r>
            <a:r>
              <a:rPr lang="en-US" sz="1400" b="1" i="1" dirty="0" err="1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Untuk</a:t>
            </a:r>
            <a:r>
              <a:rPr lang="en-US" sz="1400" b="1" i="1" dirty="0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 </a:t>
            </a:r>
            <a:r>
              <a:rPr lang="en-US" sz="1400" b="1" i="1" dirty="0" err="1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Pengiriman</a:t>
            </a:r>
            <a:r>
              <a:rPr lang="en-US" sz="1400" b="1" i="1" dirty="0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 Data pada Wireless Sensor Network </a:t>
            </a:r>
            <a:r>
              <a:rPr lang="en-US" sz="1400" b="1" i="1" dirty="0" err="1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Berbasis</a:t>
            </a:r>
            <a:r>
              <a:rPr lang="en-US" sz="1400" b="1" i="1" dirty="0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 Zigbee</a:t>
            </a:r>
            <a:endParaRPr lang="id" sz="1400" i="1" dirty="0">
              <a:solidFill>
                <a:schemeClr val="bg1">
                  <a:lumMod val="95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5158" y="0"/>
            <a:ext cx="2167142" cy="1396258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940904" y="2098664"/>
            <a:ext cx="3909391" cy="38310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40905" y="2188817"/>
            <a:ext cx="390939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 Light" panose="020B0306030504020204"/>
              </a:rPr>
              <a:t>Rancangan Node ZigBee Coordinator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Open Sans Light" panose="020B0306030504020204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335077" y="2098664"/>
            <a:ext cx="3909391" cy="37561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7401790" y="2167593"/>
            <a:ext cx="384267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 Light" panose="020B0306030504020204"/>
              </a:rPr>
              <a:t>Implementasi Node ZigBee Coordinator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Open Sans Light" panose="020B0306030504020204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cxnSp>
        <p:nvCxnSpPr>
          <p:cNvPr id="3" name="Straight Arrow Connector 2"/>
          <p:cNvCxnSpPr/>
          <p:nvPr/>
        </p:nvCxnSpPr>
        <p:spPr>
          <a:xfrm>
            <a:off x="5347252" y="4014205"/>
            <a:ext cx="14974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C8DDCBA4-7AC4-4E68-B65C-EC14B12B272B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5782" y="3004529"/>
            <a:ext cx="3027496" cy="2450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B4FD1A5-6AC1-4866-81C7-9E225286FD89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48722" y="3004529"/>
            <a:ext cx="2859110" cy="2757033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296385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0" grpId="0"/>
      <p:bldP spid="11" grpId="0" animBg="1"/>
      <p:bldP spid="1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248400"/>
            <a:ext cx="12192000" cy="609600"/>
          </a:xfrm>
          <a:prstGeom prst="rect">
            <a:avLst/>
          </a:prstGeom>
          <a:gradFill flip="none" rotWithShape="1">
            <a:gsLst>
              <a:gs pos="0">
                <a:srgbClr val="00CCFF"/>
              </a:gs>
              <a:gs pos="100000">
                <a:srgbClr val="009999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" y="6359237"/>
            <a:ext cx="12191999" cy="692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-2" y="653143"/>
            <a:ext cx="4611759" cy="858068"/>
          </a:xfrm>
          <a:solidFill>
            <a:srgbClr val="00808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/>
          <a:p>
            <a:r>
              <a:rPr lang="en" sz="3600" dirty="0">
                <a:solidFill>
                  <a:schemeClr val="bg1"/>
                </a:solidFill>
                <a:latin typeface="Bebas"/>
              </a:rPr>
              <a:t>Implementasi</a:t>
            </a:r>
            <a:endParaRPr lang="en-US" sz="3600" dirty="0">
              <a:solidFill>
                <a:schemeClr val="bg1"/>
              </a:solidFill>
              <a:latin typeface="Bebas"/>
            </a:endParaRPr>
          </a:p>
        </p:txBody>
      </p:sp>
      <p:sp>
        <p:nvSpPr>
          <p:cNvPr id="8" name="Shape 54"/>
          <p:cNvSpPr txBox="1">
            <a:spLocks/>
          </p:cNvSpPr>
          <p:nvPr/>
        </p:nvSpPr>
        <p:spPr>
          <a:xfrm>
            <a:off x="-2" y="6303817"/>
            <a:ext cx="12102302" cy="554183"/>
          </a:xfrm>
          <a:prstGeom prst="rect">
            <a:avLst/>
          </a:prstGeom>
        </p:spPr>
        <p:txBody>
          <a:bodyPr vert="horz" lIns="91425" tIns="91425" rIns="91425" bIns="91425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1400" b="1" i="1" dirty="0" err="1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Implementasi</a:t>
            </a:r>
            <a:r>
              <a:rPr lang="en-US" sz="1400" b="1" i="1" dirty="0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 </a:t>
            </a:r>
            <a:r>
              <a:rPr lang="en-US" sz="1400" b="1" i="1" dirty="0" err="1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Kompresi</a:t>
            </a:r>
            <a:r>
              <a:rPr lang="en-US" sz="1400" b="1" i="1" dirty="0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 Adaptive </a:t>
            </a:r>
            <a:r>
              <a:rPr lang="en-US" sz="1400" b="1" i="1" dirty="0" err="1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Menggunakan</a:t>
            </a:r>
            <a:r>
              <a:rPr lang="en-US" sz="1400" b="1" i="1" dirty="0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 </a:t>
            </a:r>
            <a:r>
              <a:rPr lang="en-US" sz="1400" b="1" i="1" dirty="0" err="1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Metode</a:t>
            </a:r>
            <a:r>
              <a:rPr lang="en-US" sz="1400" b="1" i="1" dirty="0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 </a:t>
            </a:r>
            <a:r>
              <a:rPr lang="en-US" sz="1400" b="1" i="1" dirty="0" err="1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Heatshrink</a:t>
            </a:r>
            <a:r>
              <a:rPr lang="en-US" sz="1400" b="1" i="1" dirty="0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 </a:t>
            </a:r>
            <a:r>
              <a:rPr lang="en-US" sz="1400" b="1" i="1" dirty="0" err="1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Untuk</a:t>
            </a:r>
            <a:r>
              <a:rPr lang="en-US" sz="1400" b="1" i="1" dirty="0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 </a:t>
            </a:r>
            <a:r>
              <a:rPr lang="en-US" sz="1400" b="1" i="1" dirty="0" err="1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Pengiriman</a:t>
            </a:r>
            <a:r>
              <a:rPr lang="en-US" sz="1400" b="1" i="1" dirty="0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 Data pada Wireless Sensor Network </a:t>
            </a:r>
            <a:r>
              <a:rPr lang="en-US" sz="1400" b="1" i="1" dirty="0" err="1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Berbasis</a:t>
            </a:r>
            <a:r>
              <a:rPr lang="en-US" sz="1400" b="1" i="1" dirty="0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 Zigbee</a:t>
            </a:r>
            <a:endParaRPr lang="id" sz="1400" i="1" dirty="0">
              <a:solidFill>
                <a:schemeClr val="bg1">
                  <a:lumMod val="95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5158" y="0"/>
            <a:ext cx="2167142" cy="1396258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940904" y="2098664"/>
            <a:ext cx="3909391" cy="38310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40903" y="2153117"/>
            <a:ext cx="39093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 Light" panose="020B0306030504020204"/>
              </a:rPr>
              <a:t>Rancangan Node ZigBee Router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Open Sans Light" panose="020B0306030504020204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335077" y="2098664"/>
            <a:ext cx="3909391" cy="37561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7348335" y="2151587"/>
            <a:ext cx="390276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 Light" panose="020B0306030504020204"/>
              </a:rPr>
              <a:t>Implementasi Node ZigBee Router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Open Sans Light" panose="020B0306030504020204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cxnSp>
        <p:nvCxnSpPr>
          <p:cNvPr id="3" name="Straight Arrow Connector 2"/>
          <p:cNvCxnSpPr/>
          <p:nvPr/>
        </p:nvCxnSpPr>
        <p:spPr>
          <a:xfrm>
            <a:off x="5347252" y="4014205"/>
            <a:ext cx="14974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A46F2DF5-FFF2-4B8C-A03D-669F0FA1E3CE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71912" y="2830780"/>
            <a:ext cx="2632949" cy="270331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3F97E3B-F331-4C5A-9CFC-FB409C61A7C7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717988" y="2938193"/>
            <a:ext cx="3223083" cy="241707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66054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0" grpId="0"/>
      <p:bldP spid="11" grpId="0" animBg="1"/>
      <p:bldP spid="1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248400"/>
            <a:ext cx="12192000" cy="609600"/>
          </a:xfrm>
          <a:prstGeom prst="rect">
            <a:avLst/>
          </a:prstGeom>
          <a:gradFill flip="none" rotWithShape="1">
            <a:gsLst>
              <a:gs pos="0">
                <a:srgbClr val="00CCFF"/>
              </a:gs>
              <a:gs pos="100000">
                <a:srgbClr val="009999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" y="6359237"/>
            <a:ext cx="12191999" cy="692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-2" y="653143"/>
            <a:ext cx="4611759" cy="858068"/>
          </a:xfrm>
          <a:solidFill>
            <a:srgbClr val="00808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/>
          <a:p>
            <a:r>
              <a:rPr lang="en" sz="3600" dirty="0">
                <a:solidFill>
                  <a:schemeClr val="bg1"/>
                </a:solidFill>
                <a:latin typeface="Bebas"/>
              </a:rPr>
              <a:t>Implementasi</a:t>
            </a:r>
            <a:endParaRPr lang="en-US" sz="3600" dirty="0">
              <a:solidFill>
                <a:schemeClr val="bg1"/>
              </a:solidFill>
              <a:latin typeface="Bebas"/>
            </a:endParaRPr>
          </a:p>
        </p:txBody>
      </p:sp>
      <p:sp>
        <p:nvSpPr>
          <p:cNvPr id="8" name="Shape 54"/>
          <p:cNvSpPr txBox="1">
            <a:spLocks/>
          </p:cNvSpPr>
          <p:nvPr/>
        </p:nvSpPr>
        <p:spPr>
          <a:xfrm>
            <a:off x="-2" y="6303817"/>
            <a:ext cx="12102302" cy="554183"/>
          </a:xfrm>
          <a:prstGeom prst="rect">
            <a:avLst/>
          </a:prstGeom>
        </p:spPr>
        <p:txBody>
          <a:bodyPr vert="horz" lIns="91425" tIns="91425" rIns="91425" bIns="91425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1400" b="1" i="1" dirty="0" err="1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Implementasi</a:t>
            </a:r>
            <a:r>
              <a:rPr lang="en-US" sz="1400" b="1" i="1" dirty="0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 </a:t>
            </a:r>
            <a:r>
              <a:rPr lang="en-US" sz="1400" b="1" i="1" dirty="0" err="1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Kompresi</a:t>
            </a:r>
            <a:r>
              <a:rPr lang="en-US" sz="1400" b="1" i="1" dirty="0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 Adaptive </a:t>
            </a:r>
            <a:r>
              <a:rPr lang="en-US" sz="1400" b="1" i="1" dirty="0" err="1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Menggunakan</a:t>
            </a:r>
            <a:r>
              <a:rPr lang="en-US" sz="1400" b="1" i="1" dirty="0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 </a:t>
            </a:r>
            <a:r>
              <a:rPr lang="en-US" sz="1400" b="1" i="1" dirty="0" err="1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Metode</a:t>
            </a:r>
            <a:r>
              <a:rPr lang="en-US" sz="1400" b="1" i="1" dirty="0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 </a:t>
            </a:r>
            <a:r>
              <a:rPr lang="en-US" sz="1400" b="1" i="1" dirty="0" err="1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Heatshrink</a:t>
            </a:r>
            <a:r>
              <a:rPr lang="en-US" sz="1400" b="1" i="1" dirty="0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 </a:t>
            </a:r>
            <a:r>
              <a:rPr lang="en-US" sz="1400" b="1" i="1" dirty="0" err="1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Untuk</a:t>
            </a:r>
            <a:r>
              <a:rPr lang="en-US" sz="1400" b="1" i="1" dirty="0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 </a:t>
            </a:r>
            <a:r>
              <a:rPr lang="en-US" sz="1400" b="1" i="1" dirty="0" err="1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Pengiriman</a:t>
            </a:r>
            <a:r>
              <a:rPr lang="en-US" sz="1400" b="1" i="1" dirty="0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 Data pada Wireless Sensor Network </a:t>
            </a:r>
            <a:r>
              <a:rPr lang="en-US" sz="1400" b="1" i="1" dirty="0" err="1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Berbasis</a:t>
            </a:r>
            <a:r>
              <a:rPr lang="en-US" sz="1400" b="1" i="1" dirty="0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 Zigbee</a:t>
            </a:r>
            <a:endParaRPr lang="id" sz="1400" i="1" dirty="0">
              <a:solidFill>
                <a:schemeClr val="bg1">
                  <a:lumMod val="95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5158" y="0"/>
            <a:ext cx="2167142" cy="1396258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940904" y="2098664"/>
            <a:ext cx="3909391" cy="38310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40903" y="2153117"/>
            <a:ext cx="39093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 Light" panose="020B0306030504020204"/>
              </a:rPr>
              <a:t>Rancangan Node ZigBee End Device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Open Sans Light" panose="020B0306030504020204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335077" y="2098664"/>
            <a:ext cx="3909391" cy="37561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7348335" y="2151587"/>
            <a:ext cx="390276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 Light" panose="020B0306030504020204"/>
              </a:rPr>
              <a:t>Implementasi Node ZigBee End Device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Open Sans Light" panose="020B0306030504020204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cxnSp>
        <p:nvCxnSpPr>
          <p:cNvPr id="3" name="Straight Arrow Connector 2"/>
          <p:cNvCxnSpPr/>
          <p:nvPr/>
        </p:nvCxnSpPr>
        <p:spPr>
          <a:xfrm>
            <a:off x="5347252" y="4014205"/>
            <a:ext cx="14974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024C5DC0-8E6F-49DE-B0C7-F6D21511DE02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50929" y="2834109"/>
            <a:ext cx="3279735" cy="277910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45A01FD-8EA5-4D8D-BC22-3FAB1B36CA8C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3854" y="2978068"/>
            <a:ext cx="3317217" cy="249118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36106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0" grpId="0"/>
      <p:bldP spid="11" grpId="0" animBg="1"/>
      <p:bldP spid="1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65043" y="-106018"/>
            <a:ext cx="3273287" cy="6858000"/>
          </a:xfrm>
          <a:prstGeom prst="rect">
            <a:avLst/>
          </a:prstGeom>
          <a:solidFill>
            <a:srgbClr val="00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5158" y="0"/>
            <a:ext cx="2167142" cy="1396258"/>
          </a:xfrm>
          <a:prstGeom prst="rect">
            <a:avLst/>
          </a:prstGeom>
        </p:spPr>
      </p:pic>
      <p:sp>
        <p:nvSpPr>
          <p:cNvPr id="9" name="Shape 178"/>
          <p:cNvSpPr/>
          <p:nvPr/>
        </p:nvSpPr>
        <p:spPr>
          <a:xfrm rot="18900000">
            <a:off x="4880227" y="3268353"/>
            <a:ext cx="369148" cy="369148"/>
          </a:xfrm>
          <a:prstGeom prst="rect">
            <a:avLst/>
          </a:prstGeom>
          <a:solidFill>
            <a:srgbClr val="55E6FC"/>
          </a:solidFill>
          <a:ln w="12700">
            <a:solidFill>
              <a:srgbClr val="000000">
                <a:alpha val="0"/>
              </a:srgbClr>
            </a:solidFill>
            <a:miter lim="400000"/>
          </a:ln>
        </p:spPr>
        <p:txBody>
          <a:bodyPr lIns="27093" tIns="27093" rIns="27093" bIns="27093" anchor="ctr"/>
          <a:lstStyle/>
          <a:p>
            <a:pPr defTabSz="584200">
              <a:defRPr sz="28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0" name="Shape 179"/>
          <p:cNvSpPr/>
          <p:nvPr/>
        </p:nvSpPr>
        <p:spPr>
          <a:xfrm rot="18900000">
            <a:off x="5141254" y="3007327"/>
            <a:ext cx="369148" cy="369148"/>
          </a:xfrm>
          <a:prstGeom prst="rect">
            <a:avLst/>
          </a:prstGeom>
          <a:solidFill>
            <a:srgbClr val="0192A6"/>
          </a:solidFill>
          <a:ln w="12700">
            <a:miter lim="400000"/>
          </a:ln>
        </p:spPr>
        <p:txBody>
          <a:bodyPr lIns="27093" tIns="27093" rIns="27093" bIns="27093" anchor="ctr"/>
          <a:lstStyle/>
          <a:p>
            <a:pPr defTabSz="243840">
              <a:defRPr sz="1600">
                <a:solidFill>
                  <a:srgbClr val="C42115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1" name="Shape 180"/>
          <p:cNvSpPr/>
          <p:nvPr/>
        </p:nvSpPr>
        <p:spPr>
          <a:xfrm rot="18900000">
            <a:off x="5141254" y="3529380"/>
            <a:ext cx="369148" cy="369148"/>
          </a:xfrm>
          <a:prstGeom prst="rect">
            <a:avLst/>
          </a:prstGeom>
          <a:solidFill>
            <a:srgbClr val="00D3ED"/>
          </a:solidFill>
          <a:ln w="12700">
            <a:solidFill>
              <a:srgbClr val="000000">
                <a:alpha val="0"/>
              </a:srgbClr>
            </a:solidFill>
            <a:miter lim="400000"/>
          </a:ln>
        </p:spPr>
        <p:txBody>
          <a:bodyPr lIns="27093" tIns="27093" rIns="27093" bIns="27093" anchor="ctr"/>
          <a:lstStyle/>
          <a:p>
            <a:pPr defTabSz="584200">
              <a:defRPr sz="28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2" name="Shape 181"/>
          <p:cNvSpPr/>
          <p:nvPr/>
        </p:nvSpPr>
        <p:spPr>
          <a:xfrm rot="18900000">
            <a:off x="5402280" y="3268353"/>
            <a:ext cx="369148" cy="369148"/>
          </a:xfrm>
          <a:prstGeom prst="rect">
            <a:avLst/>
          </a:prstGeom>
          <a:solidFill>
            <a:srgbClr val="02BCD2"/>
          </a:solidFill>
          <a:ln w="12700">
            <a:solidFill>
              <a:srgbClr val="000000">
                <a:alpha val="0"/>
              </a:srgbClr>
            </a:solidFill>
            <a:miter lim="400000"/>
          </a:ln>
        </p:spPr>
        <p:txBody>
          <a:bodyPr lIns="27093" tIns="27093" rIns="27093" bIns="27093" anchor="ctr"/>
          <a:lstStyle/>
          <a:p>
            <a:pPr defTabSz="584200">
              <a:defRPr sz="28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3" name="Shape 55"/>
          <p:cNvSpPr txBox="1">
            <a:spLocks/>
          </p:cNvSpPr>
          <p:nvPr/>
        </p:nvSpPr>
        <p:spPr>
          <a:xfrm>
            <a:off x="6066317" y="2438533"/>
            <a:ext cx="5174709" cy="1980934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4800" b="1" dirty="0">
                <a:solidFill>
                  <a:schemeClr val="bg2">
                    <a:lumMod val="50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Uji </a:t>
            </a:r>
            <a:r>
              <a:rPr lang="en-US" sz="4800" b="1" dirty="0" err="1">
                <a:solidFill>
                  <a:schemeClr val="bg2">
                    <a:lumMod val="50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Coba</a:t>
            </a:r>
            <a:r>
              <a:rPr lang="en-US" sz="4800" b="1" dirty="0">
                <a:solidFill>
                  <a:schemeClr val="bg2">
                    <a:lumMod val="50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</a:p>
          <a:p>
            <a:pPr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4800" b="1" dirty="0">
                <a:solidFill>
                  <a:schemeClr val="bg2">
                    <a:lumMod val="50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dan </a:t>
            </a:r>
          </a:p>
          <a:p>
            <a:pPr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4800" b="1" dirty="0" err="1">
                <a:solidFill>
                  <a:schemeClr val="bg2">
                    <a:lumMod val="50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Evaluasi</a:t>
            </a:r>
            <a:endParaRPr lang="id" sz="4000" dirty="0">
              <a:solidFill>
                <a:schemeClr val="bg2">
                  <a:lumMod val="50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6500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 advAuto="0"/>
      <p:bldP spid="10" grpId="0" animBg="1" advAuto="0"/>
      <p:bldP spid="11" grpId="0" animBg="1" advAuto="0"/>
      <p:bldP spid="12" grpId="0" animBg="1" advAuto="0"/>
      <p:bldP spid="1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54"/>
          <p:cNvSpPr txBox="1">
            <a:spLocks noGrp="1"/>
          </p:cNvSpPr>
          <p:nvPr>
            <p:ph type="ctrTitle"/>
          </p:nvPr>
        </p:nvSpPr>
        <p:spPr>
          <a:xfrm>
            <a:off x="172278" y="1520428"/>
            <a:ext cx="11930022" cy="20526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en-US" sz="3600" b="1" dirty="0">
                <a:latin typeface="Open Sans Light" panose="020B0306030504020204"/>
              </a:rPr>
              <a:t>IMPLEMENTASI KOMPRESI ADAPTIVE MENGGUNAKAN METODE HEATSHRINK UNTUK PENGIRIMAN DATA PADA WIRELESS SENSOR NETWORK BERBASIS ZIGBEE</a:t>
            </a:r>
            <a:endParaRPr lang="en-US" sz="3600" dirty="0">
              <a:latin typeface="Open Sans Light" panose="020B0306030504020204"/>
            </a:endParaRPr>
          </a:p>
        </p:txBody>
      </p:sp>
      <p:sp>
        <p:nvSpPr>
          <p:cNvPr id="5" name="Shape 55"/>
          <p:cNvSpPr txBox="1">
            <a:spLocks noGrp="1"/>
          </p:cNvSpPr>
          <p:nvPr>
            <p:ph type="subTitle" idx="1"/>
          </p:nvPr>
        </p:nvSpPr>
        <p:spPr>
          <a:xfrm>
            <a:off x="1835692" y="3609978"/>
            <a:ext cx="8520600" cy="792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Muhamad Hendri </a:t>
            </a:r>
            <a:r>
              <a:rPr lang="en-US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Febriansyah</a:t>
            </a: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(05111440000036)</a:t>
            </a:r>
            <a:endParaRPr lang="id" sz="2000" dirty="0">
              <a:solidFill>
                <a:schemeClr val="tx1">
                  <a:lumMod val="85000"/>
                  <a:lumOff val="15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4426527" y="4357848"/>
            <a:ext cx="3338945" cy="0"/>
          </a:xfrm>
          <a:prstGeom prst="line">
            <a:avLst/>
          </a:prstGeom>
          <a:ln>
            <a:solidFill>
              <a:srgbClr val="0099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hape 55"/>
          <p:cNvSpPr txBox="1">
            <a:spLocks/>
          </p:cNvSpPr>
          <p:nvPr/>
        </p:nvSpPr>
        <p:spPr>
          <a:xfrm>
            <a:off x="1459624" y="4709419"/>
            <a:ext cx="8520600" cy="7926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800" b="1" dirty="0" err="1">
                <a:solidFill>
                  <a:schemeClr val="bg2">
                    <a:lumMod val="25000"/>
                  </a:schemeClr>
                </a:solidFill>
                <a:latin typeface="Open Sans Light" panose="020B0306030504020204"/>
              </a:rPr>
              <a:t>Waskitho</a:t>
            </a:r>
            <a:r>
              <a:rPr lang="en-US" sz="1800" b="1" dirty="0">
                <a:solidFill>
                  <a:schemeClr val="bg2">
                    <a:lumMod val="25000"/>
                  </a:schemeClr>
                </a:solidFill>
                <a:latin typeface="Open Sans Light" panose="020B0306030504020204"/>
              </a:rPr>
              <a:t> </a:t>
            </a:r>
            <a:r>
              <a:rPr lang="en-US" sz="1800" b="1" dirty="0" err="1">
                <a:solidFill>
                  <a:schemeClr val="bg2">
                    <a:lumMod val="25000"/>
                  </a:schemeClr>
                </a:solidFill>
                <a:latin typeface="Open Sans Light" panose="020B0306030504020204"/>
              </a:rPr>
              <a:t>Wibisono</a:t>
            </a:r>
            <a:r>
              <a:rPr lang="en-US" sz="1800" b="1" dirty="0">
                <a:solidFill>
                  <a:schemeClr val="bg2">
                    <a:lumMod val="25000"/>
                  </a:schemeClr>
                </a:solidFill>
                <a:latin typeface="Open Sans Light" panose="020B0306030504020204"/>
              </a:rPr>
              <a:t>, </a:t>
            </a:r>
            <a:r>
              <a:rPr lang="en-US" sz="1800" b="1" dirty="0" err="1">
                <a:solidFill>
                  <a:schemeClr val="bg2">
                    <a:lumMod val="25000"/>
                  </a:schemeClr>
                </a:solidFill>
                <a:latin typeface="Open Sans Light" panose="020B0306030504020204"/>
              </a:rPr>
              <a:t>S.Kom</a:t>
            </a:r>
            <a:r>
              <a:rPr lang="en-US" sz="1800" b="1" dirty="0">
                <a:solidFill>
                  <a:schemeClr val="bg2">
                    <a:lumMod val="25000"/>
                  </a:schemeClr>
                </a:solidFill>
                <a:latin typeface="Open Sans Light" panose="020B0306030504020204"/>
              </a:rPr>
              <a:t>., M.Eng., </a:t>
            </a:r>
            <a:r>
              <a:rPr lang="en-US" sz="1800" b="1" dirty="0" err="1">
                <a:solidFill>
                  <a:schemeClr val="bg2">
                    <a:lumMod val="25000"/>
                  </a:schemeClr>
                </a:solidFill>
                <a:latin typeface="Open Sans Light" panose="020B0306030504020204"/>
              </a:rPr>
              <a:t>Ph.D</a:t>
            </a:r>
            <a:r>
              <a:rPr lang="en-US" sz="1800" b="1" dirty="0">
                <a:solidFill>
                  <a:schemeClr val="bg2">
                    <a:lumMod val="25000"/>
                  </a:schemeClr>
                </a:solidFill>
                <a:latin typeface="Open Sans Light" panose="020B0306030504020204"/>
              </a:rPr>
              <a:t> 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| </a:t>
            </a:r>
            <a:r>
              <a:rPr lang="es-ES" sz="1800" b="1" dirty="0">
                <a:solidFill>
                  <a:schemeClr val="bg2">
                    <a:lumMod val="25000"/>
                  </a:schemeClr>
                </a:solidFill>
                <a:latin typeface="Open Sans Light" panose="020B0306030504020204"/>
              </a:rPr>
              <a:t>Ir. </a:t>
            </a:r>
            <a:r>
              <a:rPr lang="es-ES" sz="1800" b="1" dirty="0" err="1">
                <a:solidFill>
                  <a:schemeClr val="bg2">
                    <a:lumMod val="25000"/>
                  </a:schemeClr>
                </a:solidFill>
                <a:latin typeface="Open Sans Light" panose="020B0306030504020204"/>
              </a:rPr>
              <a:t>Muchammad</a:t>
            </a:r>
            <a:r>
              <a:rPr lang="es-ES" sz="1800" b="1" dirty="0">
                <a:solidFill>
                  <a:schemeClr val="bg2">
                    <a:lumMod val="25000"/>
                  </a:schemeClr>
                </a:solidFill>
                <a:latin typeface="Open Sans Light" panose="020B0306030504020204"/>
              </a:rPr>
              <a:t> </a:t>
            </a:r>
            <a:r>
              <a:rPr lang="es-ES" sz="1800" b="1" dirty="0" err="1">
                <a:solidFill>
                  <a:schemeClr val="bg2">
                    <a:lumMod val="25000"/>
                  </a:schemeClr>
                </a:solidFill>
                <a:latin typeface="Open Sans Light" panose="020B0306030504020204"/>
              </a:rPr>
              <a:t>Husni</a:t>
            </a:r>
            <a:r>
              <a:rPr lang="es-ES" sz="1800" b="1" dirty="0">
                <a:solidFill>
                  <a:schemeClr val="bg2">
                    <a:lumMod val="25000"/>
                  </a:schemeClr>
                </a:solidFill>
                <a:latin typeface="Open Sans Light" panose="020B0306030504020204"/>
              </a:rPr>
              <a:t> </a:t>
            </a:r>
            <a:r>
              <a:rPr lang="es-ES" sz="1800" b="1" dirty="0" err="1">
                <a:solidFill>
                  <a:schemeClr val="bg2">
                    <a:lumMod val="25000"/>
                  </a:schemeClr>
                </a:solidFill>
                <a:latin typeface="Open Sans Light" panose="020B0306030504020204"/>
              </a:rPr>
              <a:t>M.Kom</a:t>
            </a:r>
            <a:r>
              <a:rPr lang="es-ES" sz="1800" b="1" dirty="0">
                <a:solidFill>
                  <a:schemeClr val="bg2">
                    <a:lumMod val="25000"/>
                  </a:schemeClr>
                </a:solidFill>
                <a:latin typeface="Open Sans Light" panose="020B0306030504020204"/>
              </a:rPr>
              <a:t>. </a:t>
            </a:r>
            <a:r>
              <a:rPr lang="en-US" sz="1800" b="1" dirty="0">
                <a:solidFill>
                  <a:schemeClr val="bg2">
                    <a:lumMod val="2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endParaRPr lang="id" sz="1800" dirty="0">
              <a:solidFill>
                <a:schemeClr val="bg2">
                  <a:lumMod val="25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7670" y="5836338"/>
            <a:ext cx="520699" cy="520699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254" y="5836338"/>
            <a:ext cx="1002827" cy="54152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1" r="87118"/>
          <a:stretch/>
        </p:blipFill>
        <p:spPr>
          <a:xfrm>
            <a:off x="6680837" y="5893141"/>
            <a:ext cx="621111" cy="43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793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248400"/>
            <a:ext cx="12192000" cy="609600"/>
          </a:xfrm>
          <a:prstGeom prst="rect">
            <a:avLst/>
          </a:prstGeom>
          <a:gradFill flip="none" rotWithShape="1">
            <a:gsLst>
              <a:gs pos="0">
                <a:srgbClr val="00CCFF"/>
              </a:gs>
              <a:gs pos="100000">
                <a:srgbClr val="009999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" y="6359237"/>
            <a:ext cx="12191999" cy="692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-2" y="653143"/>
            <a:ext cx="4611759" cy="858068"/>
          </a:xfrm>
          <a:solidFill>
            <a:srgbClr val="00808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/>
          <a:p>
            <a:r>
              <a:rPr lang="en" sz="2800" dirty="0">
                <a:solidFill>
                  <a:schemeClr val="bg1"/>
                </a:solidFill>
                <a:latin typeface="Bebas"/>
              </a:rPr>
              <a:t>Uji Coba dan Evaluasi</a:t>
            </a:r>
            <a:endParaRPr lang="en-US" sz="2800" dirty="0">
              <a:solidFill>
                <a:schemeClr val="bg1"/>
              </a:solidFill>
              <a:latin typeface="Bebas"/>
            </a:endParaRPr>
          </a:p>
        </p:txBody>
      </p:sp>
      <p:sp>
        <p:nvSpPr>
          <p:cNvPr id="8" name="Shape 54"/>
          <p:cNvSpPr txBox="1">
            <a:spLocks/>
          </p:cNvSpPr>
          <p:nvPr/>
        </p:nvSpPr>
        <p:spPr>
          <a:xfrm>
            <a:off x="-2" y="6303817"/>
            <a:ext cx="12102302" cy="554183"/>
          </a:xfrm>
          <a:prstGeom prst="rect">
            <a:avLst/>
          </a:prstGeom>
        </p:spPr>
        <p:txBody>
          <a:bodyPr vert="horz" lIns="91425" tIns="91425" rIns="91425" bIns="91425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1400" b="1" i="1" dirty="0" err="1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Implementasi</a:t>
            </a:r>
            <a:r>
              <a:rPr lang="en-US" sz="1400" b="1" i="1" dirty="0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 </a:t>
            </a:r>
            <a:r>
              <a:rPr lang="en-US" sz="1400" b="1" i="1" dirty="0" err="1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Kompresi</a:t>
            </a:r>
            <a:r>
              <a:rPr lang="en-US" sz="1400" b="1" i="1" dirty="0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 Adaptive </a:t>
            </a:r>
            <a:r>
              <a:rPr lang="en-US" sz="1400" b="1" i="1" dirty="0" err="1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Menggunakan</a:t>
            </a:r>
            <a:r>
              <a:rPr lang="en-US" sz="1400" b="1" i="1" dirty="0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 </a:t>
            </a:r>
            <a:r>
              <a:rPr lang="en-US" sz="1400" b="1" i="1" dirty="0" err="1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Metode</a:t>
            </a:r>
            <a:r>
              <a:rPr lang="en-US" sz="1400" b="1" i="1" dirty="0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 </a:t>
            </a:r>
            <a:r>
              <a:rPr lang="en-US" sz="1400" b="1" i="1" dirty="0" err="1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Heatshrink</a:t>
            </a:r>
            <a:r>
              <a:rPr lang="en-US" sz="1400" b="1" i="1" dirty="0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 </a:t>
            </a:r>
            <a:r>
              <a:rPr lang="en-US" sz="1400" b="1" i="1" dirty="0" err="1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Untuk</a:t>
            </a:r>
            <a:r>
              <a:rPr lang="en-US" sz="1400" b="1" i="1" dirty="0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 </a:t>
            </a:r>
            <a:r>
              <a:rPr lang="en-US" sz="1400" b="1" i="1" dirty="0" err="1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Pengiriman</a:t>
            </a:r>
            <a:r>
              <a:rPr lang="en-US" sz="1400" b="1" i="1" dirty="0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 Data pada Wireless Sensor Network </a:t>
            </a:r>
            <a:r>
              <a:rPr lang="en-US" sz="1400" b="1" i="1" dirty="0" err="1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Berbasis</a:t>
            </a:r>
            <a:r>
              <a:rPr lang="en-US" sz="1400" b="1" i="1" dirty="0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 Zigbee</a:t>
            </a:r>
            <a:endParaRPr lang="id" sz="1400" i="1" dirty="0">
              <a:solidFill>
                <a:schemeClr val="bg1">
                  <a:lumMod val="95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5158" y="0"/>
            <a:ext cx="2167142" cy="1396258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3067003" y="1893714"/>
            <a:ext cx="596829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 Light" panose="020B0306030504020204"/>
              </a:rPr>
              <a:t>Jenis Uji Coba</a:t>
            </a:r>
            <a:endParaRPr 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Open Sans Light" panose="020B0306030504020204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3551584" y="3129832"/>
            <a:ext cx="940904" cy="278299"/>
            <a:chOff x="2517913" y="3061249"/>
            <a:chExt cx="940904" cy="278299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2531165" y="3061249"/>
              <a:ext cx="0" cy="274320"/>
            </a:xfrm>
            <a:prstGeom prst="line">
              <a:avLst/>
            </a:prstGeom>
            <a:ln w="38100">
              <a:headEnd type="none" w="med" len="med"/>
              <a:tailEnd type="none" w="med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 flipV="1">
              <a:off x="2517913" y="3339548"/>
              <a:ext cx="940904" cy="0"/>
            </a:xfrm>
            <a:prstGeom prst="straightConnector1">
              <a:avLst/>
            </a:prstGeom>
            <a:ln w="381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17" name="TextBox 16"/>
          <p:cNvSpPr txBox="1"/>
          <p:nvPr/>
        </p:nvSpPr>
        <p:spPr>
          <a:xfrm>
            <a:off x="4611757" y="3129832"/>
            <a:ext cx="31149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chemeClr val="bg2">
                    <a:lumMod val="25000"/>
                  </a:schemeClr>
                </a:solidFill>
                <a:latin typeface="Open Sans Light" panose="020B0306030504020204"/>
              </a:rPr>
              <a:t>Uji</a:t>
            </a:r>
            <a:r>
              <a:rPr lang="en-US" sz="2400" dirty="0">
                <a:solidFill>
                  <a:schemeClr val="bg2">
                    <a:lumMod val="25000"/>
                  </a:schemeClr>
                </a:solidFill>
                <a:latin typeface="Open Sans Light" panose="020B0306030504020204"/>
              </a:rPr>
              <a:t> </a:t>
            </a:r>
            <a:r>
              <a:rPr lang="en-US" sz="2400" dirty="0" err="1">
                <a:solidFill>
                  <a:schemeClr val="bg2">
                    <a:lumMod val="25000"/>
                  </a:schemeClr>
                </a:solidFill>
                <a:latin typeface="Open Sans Light" panose="020B0306030504020204"/>
              </a:rPr>
              <a:t>coba</a:t>
            </a:r>
            <a:r>
              <a:rPr lang="en-US" sz="2400" dirty="0">
                <a:solidFill>
                  <a:schemeClr val="bg2">
                    <a:lumMod val="25000"/>
                  </a:schemeClr>
                </a:solidFill>
                <a:latin typeface="Open Sans Light" panose="020B0306030504020204"/>
              </a:rPr>
              <a:t> </a:t>
            </a:r>
            <a:r>
              <a:rPr lang="en-US" sz="2400" dirty="0" err="1">
                <a:solidFill>
                  <a:schemeClr val="bg2">
                    <a:lumMod val="25000"/>
                  </a:schemeClr>
                </a:solidFill>
                <a:latin typeface="Open Sans Light" panose="020B0306030504020204"/>
              </a:rPr>
              <a:t>fungsionalitas</a:t>
            </a:r>
            <a:endParaRPr lang="en-US" sz="2400" dirty="0">
              <a:solidFill>
                <a:schemeClr val="bg2">
                  <a:lumMod val="25000"/>
                </a:schemeClr>
              </a:solidFill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3564836" y="4315154"/>
            <a:ext cx="940904" cy="278299"/>
            <a:chOff x="2517913" y="3061249"/>
            <a:chExt cx="940904" cy="278299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2531165" y="3061249"/>
              <a:ext cx="0" cy="274320"/>
            </a:xfrm>
            <a:prstGeom prst="line">
              <a:avLst/>
            </a:prstGeom>
            <a:ln w="38100">
              <a:headEnd type="none" w="med" len="med"/>
              <a:tailEnd type="none" w="med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/>
            <p:nvPr/>
          </p:nvCxnSpPr>
          <p:spPr>
            <a:xfrm flipV="1">
              <a:off x="2517913" y="3339548"/>
              <a:ext cx="940904" cy="0"/>
            </a:xfrm>
            <a:prstGeom prst="straightConnector1">
              <a:avLst/>
            </a:prstGeom>
            <a:ln w="381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21" name="TextBox 20"/>
          <p:cNvSpPr txBox="1"/>
          <p:nvPr/>
        </p:nvSpPr>
        <p:spPr>
          <a:xfrm>
            <a:off x="4625009" y="4315154"/>
            <a:ext cx="250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chemeClr val="bg2">
                    <a:lumMod val="25000"/>
                  </a:schemeClr>
                </a:solidFill>
                <a:latin typeface="Open Sans Light" panose="020B0306030504020204"/>
              </a:rPr>
              <a:t>Uji</a:t>
            </a:r>
            <a:r>
              <a:rPr lang="en-US" sz="2400" dirty="0">
                <a:solidFill>
                  <a:schemeClr val="bg2">
                    <a:lumMod val="25000"/>
                  </a:schemeClr>
                </a:solidFill>
                <a:latin typeface="Open Sans Light" panose="020B0306030504020204"/>
              </a:rPr>
              <a:t> </a:t>
            </a:r>
            <a:r>
              <a:rPr lang="en-US" sz="2400" dirty="0" err="1">
                <a:solidFill>
                  <a:schemeClr val="bg2">
                    <a:lumMod val="25000"/>
                  </a:schemeClr>
                </a:solidFill>
                <a:latin typeface="Open Sans Light" panose="020B0306030504020204"/>
              </a:rPr>
              <a:t>coba</a:t>
            </a:r>
            <a:r>
              <a:rPr lang="en-US" sz="2400" dirty="0">
                <a:solidFill>
                  <a:schemeClr val="bg2">
                    <a:lumMod val="25000"/>
                  </a:schemeClr>
                </a:solidFill>
                <a:latin typeface="Open Sans Light" panose="020B0306030504020204"/>
              </a:rPr>
              <a:t> </a:t>
            </a:r>
            <a:r>
              <a:rPr lang="en-US" sz="2400" dirty="0" err="1">
                <a:solidFill>
                  <a:schemeClr val="bg2">
                    <a:lumMod val="25000"/>
                  </a:schemeClr>
                </a:solidFill>
                <a:latin typeface="Open Sans Light" panose="020B0306030504020204"/>
              </a:rPr>
              <a:t>performa</a:t>
            </a:r>
            <a:endParaRPr lang="en-US" sz="2400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5840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7" grpId="0"/>
      <p:bldP spid="2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248400"/>
            <a:ext cx="12192000" cy="609600"/>
          </a:xfrm>
          <a:prstGeom prst="rect">
            <a:avLst/>
          </a:prstGeom>
          <a:gradFill flip="none" rotWithShape="1">
            <a:gsLst>
              <a:gs pos="0">
                <a:srgbClr val="00CCFF"/>
              </a:gs>
              <a:gs pos="100000">
                <a:srgbClr val="009999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" y="6359237"/>
            <a:ext cx="12191999" cy="692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-2" y="653143"/>
            <a:ext cx="4611759" cy="858068"/>
          </a:xfrm>
          <a:solidFill>
            <a:srgbClr val="00808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/>
          <a:p>
            <a:r>
              <a:rPr lang="en" sz="2800" dirty="0">
                <a:solidFill>
                  <a:schemeClr val="bg1"/>
                </a:solidFill>
                <a:latin typeface="Bebas"/>
              </a:rPr>
              <a:t>Uji Coba dan Evaluasi</a:t>
            </a:r>
            <a:endParaRPr lang="en-US" sz="2800" dirty="0">
              <a:solidFill>
                <a:schemeClr val="bg1"/>
              </a:solidFill>
              <a:latin typeface="Bebas"/>
            </a:endParaRPr>
          </a:p>
        </p:txBody>
      </p:sp>
      <p:sp>
        <p:nvSpPr>
          <p:cNvPr id="8" name="Shape 54"/>
          <p:cNvSpPr txBox="1">
            <a:spLocks/>
          </p:cNvSpPr>
          <p:nvPr/>
        </p:nvSpPr>
        <p:spPr>
          <a:xfrm>
            <a:off x="-2" y="6303817"/>
            <a:ext cx="12102302" cy="554183"/>
          </a:xfrm>
          <a:prstGeom prst="rect">
            <a:avLst/>
          </a:prstGeom>
        </p:spPr>
        <p:txBody>
          <a:bodyPr vert="horz" lIns="91425" tIns="91425" rIns="91425" bIns="91425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1400" b="1" i="1" dirty="0" err="1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Implementasi</a:t>
            </a:r>
            <a:r>
              <a:rPr lang="en-US" sz="1400" b="1" i="1" dirty="0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 </a:t>
            </a:r>
            <a:r>
              <a:rPr lang="en-US" sz="1400" b="1" i="1" dirty="0" err="1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Kompresi</a:t>
            </a:r>
            <a:r>
              <a:rPr lang="en-US" sz="1400" b="1" i="1" dirty="0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 Adaptive </a:t>
            </a:r>
            <a:r>
              <a:rPr lang="en-US" sz="1400" b="1" i="1" dirty="0" err="1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Menggunakan</a:t>
            </a:r>
            <a:r>
              <a:rPr lang="en-US" sz="1400" b="1" i="1" dirty="0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 </a:t>
            </a:r>
            <a:r>
              <a:rPr lang="en-US" sz="1400" b="1" i="1" dirty="0" err="1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Metode</a:t>
            </a:r>
            <a:r>
              <a:rPr lang="en-US" sz="1400" b="1" i="1" dirty="0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 </a:t>
            </a:r>
            <a:r>
              <a:rPr lang="en-US" sz="1400" b="1" i="1" dirty="0" err="1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Heatshrink</a:t>
            </a:r>
            <a:r>
              <a:rPr lang="en-US" sz="1400" b="1" i="1" dirty="0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 </a:t>
            </a:r>
            <a:r>
              <a:rPr lang="en-US" sz="1400" b="1" i="1" dirty="0" err="1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Untuk</a:t>
            </a:r>
            <a:r>
              <a:rPr lang="en-US" sz="1400" b="1" i="1" dirty="0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 </a:t>
            </a:r>
            <a:r>
              <a:rPr lang="en-US" sz="1400" b="1" i="1" dirty="0" err="1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Pengiriman</a:t>
            </a:r>
            <a:r>
              <a:rPr lang="en-US" sz="1400" b="1" i="1" dirty="0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 Data pada Wireless Sensor Network </a:t>
            </a:r>
            <a:r>
              <a:rPr lang="en-US" sz="1400" b="1" i="1" dirty="0" err="1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Berbasis</a:t>
            </a:r>
            <a:r>
              <a:rPr lang="en-US" sz="1400" b="1" i="1" dirty="0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 Zigbee</a:t>
            </a:r>
            <a:endParaRPr lang="id" sz="1400" i="1" dirty="0">
              <a:solidFill>
                <a:schemeClr val="bg1">
                  <a:lumMod val="95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5158" y="0"/>
            <a:ext cx="2167142" cy="1396258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494239" y="1775018"/>
            <a:ext cx="11318820" cy="42674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369036" y="1814005"/>
            <a:ext cx="596134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 Light" panose="020B0306030504020204"/>
              </a:rPr>
              <a:t>Uji Coba Fungsionalitas - Membaca Data dari </a:t>
            </a:r>
            <a:r>
              <a:rPr lang="en" i="1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 Light" panose="020B0306030504020204"/>
              </a:rPr>
              <a:t>SDcard</a:t>
            </a:r>
            <a:endParaRPr lang="en-US" i="1" dirty="0">
              <a:solidFill>
                <a:schemeClr val="tx1">
                  <a:lumMod val="65000"/>
                  <a:lumOff val="35000"/>
                </a:schemeClr>
              </a:solidFill>
              <a:latin typeface="Open Sans Light" panose="020B0306030504020204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1026" name="Picture 2" descr="uj1-584">
            <a:extLst>
              <a:ext uri="{FF2B5EF4-FFF2-40B4-BE49-F238E27FC236}">
                <a16:creationId xmlns:a16="http://schemas.microsoft.com/office/drawing/2014/main" id="{E02D0C7D-3958-4150-8D09-A578E793EC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113" y="2471616"/>
            <a:ext cx="3402654" cy="13715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 descr="uj1-980">
            <a:extLst>
              <a:ext uri="{FF2B5EF4-FFF2-40B4-BE49-F238E27FC236}">
                <a16:creationId xmlns:a16="http://schemas.microsoft.com/office/drawing/2014/main" id="{0BA9F43F-7AFA-4DB5-ACCA-0E2AB5AF12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4672" y="2473280"/>
            <a:ext cx="3402655" cy="1406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 descr="uj1-1280">
            <a:extLst>
              <a:ext uri="{FF2B5EF4-FFF2-40B4-BE49-F238E27FC236}">
                <a16:creationId xmlns:a16="http://schemas.microsoft.com/office/drawing/2014/main" id="{6424154B-22DD-40D8-BBDF-E2A21C43D9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5234" y="2454147"/>
            <a:ext cx="3402653" cy="1406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 descr="uj1-1345">
            <a:extLst>
              <a:ext uri="{FF2B5EF4-FFF2-40B4-BE49-F238E27FC236}">
                <a16:creationId xmlns:a16="http://schemas.microsoft.com/office/drawing/2014/main" id="{E55B290E-D1F9-41E6-BA4B-451B30E1DA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3345" y="4332410"/>
            <a:ext cx="3402654" cy="140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 descr="uj1-1640">
            <a:extLst>
              <a:ext uri="{FF2B5EF4-FFF2-40B4-BE49-F238E27FC236}">
                <a16:creationId xmlns:a16="http://schemas.microsoft.com/office/drawing/2014/main" id="{1357CEEE-4038-46A3-BA26-591ECA44E5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2492" y="4318515"/>
            <a:ext cx="3705225" cy="1406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2377CB4-816B-45C1-95E2-22BE64720553}"/>
              </a:ext>
            </a:extLst>
          </p:cNvPr>
          <p:cNvSpPr txBox="1"/>
          <p:nvPr/>
        </p:nvSpPr>
        <p:spPr>
          <a:xfrm>
            <a:off x="1431614" y="3852633"/>
            <a:ext cx="1358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584 </a:t>
            </a:r>
            <a:r>
              <a:rPr lang="en-US" dirty="0" err="1"/>
              <a:t>karakter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6072FC9-6713-40DD-8DF3-B1659A80EA61}"/>
              </a:ext>
            </a:extLst>
          </p:cNvPr>
          <p:cNvSpPr txBox="1"/>
          <p:nvPr/>
        </p:nvSpPr>
        <p:spPr>
          <a:xfrm>
            <a:off x="5427477" y="3831175"/>
            <a:ext cx="1358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980 </a:t>
            </a:r>
            <a:r>
              <a:rPr lang="en-US" dirty="0" err="1"/>
              <a:t>karakter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F21A170-7A67-479A-AB2C-FB43D40610B7}"/>
              </a:ext>
            </a:extLst>
          </p:cNvPr>
          <p:cNvSpPr txBox="1"/>
          <p:nvPr/>
        </p:nvSpPr>
        <p:spPr>
          <a:xfrm>
            <a:off x="9177303" y="3831575"/>
            <a:ext cx="1475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1280 </a:t>
            </a:r>
            <a:r>
              <a:rPr lang="en-US" dirty="0" err="1"/>
              <a:t>karakter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AA8C565-4992-4ED1-86A6-B17DA3628231}"/>
              </a:ext>
            </a:extLst>
          </p:cNvPr>
          <p:cNvSpPr txBox="1"/>
          <p:nvPr/>
        </p:nvSpPr>
        <p:spPr>
          <a:xfrm>
            <a:off x="3587942" y="5708595"/>
            <a:ext cx="1475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1345 </a:t>
            </a:r>
            <a:r>
              <a:rPr lang="en-US" dirty="0" err="1"/>
              <a:t>karakter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FFD1D3F-D95C-431A-935D-2DFC6DD2CF70}"/>
              </a:ext>
            </a:extLst>
          </p:cNvPr>
          <p:cNvSpPr txBox="1"/>
          <p:nvPr/>
        </p:nvSpPr>
        <p:spPr>
          <a:xfrm>
            <a:off x="7557338" y="5712108"/>
            <a:ext cx="1475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1870 </a:t>
            </a:r>
            <a:r>
              <a:rPr lang="en-US" dirty="0" err="1"/>
              <a:t>karakter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7694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248400"/>
            <a:ext cx="12192000" cy="609600"/>
          </a:xfrm>
          <a:prstGeom prst="rect">
            <a:avLst/>
          </a:prstGeom>
          <a:gradFill flip="none" rotWithShape="1">
            <a:gsLst>
              <a:gs pos="0">
                <a:srgbClr val="00CCFF"/>
              </a:gs>
              <a:gs pos="100000">
                <a:srgbClr val="009999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" y="6359237"/>
            <a:ext cx="12191999" cy="692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-2" y="653143"/>
            <a:ext cx="4611759" cy="858068"/>
          </a:xfrm>
          <a:solidFill>
            <a:srgbClr val="00808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/>
          <a:p>
            <a:r>
              <a:rPr lang="en" sz="2800" dirty="0">
                <a:solidFill>
                  <a:schemeClr val="bg1"/>
                </a:solidFill>
                <a:latin typeface="Bebas"/>
              </a:rPr>
              <a:t>Uji Coba dan Evaluasi</a:t>
            </a:r>
            <a:endParaRPr lang="en-US" sz="2800" dirty="0">
              <a:solidFill>
                <a:schemeClr val="bg1"/>
              </a:solidFill>
              <a:latin typeface="Bebas"/>
            </a:endParaRPr>
          </a:p>
        </p:txBody>
      </p:sp>
      <p:sp>
        <p:nvSpPr>
          <p:cNvPr id="8" name="Shape 54"/>
          <p:cNvSpPr txBox="1">
            <a:spLocks/>
          </p:cNvSpPr>
          <p:nvPr/>
        </p:nvSpPr>
        <p:spPr>
          <a:xfrm>
            <a:off x="-2" y="6303817"/>
            <a:ext cx="12102302" cy="554183"/>
          </a:xfrm>
          <a:prstGeom prst="rect">
            <a:avLst/>
          </a:prstGeom>
        </p:spPr>
        <p:txBody>
          <a:bodyPr vert="horz" lIns="91425" tIns="91425" rIns="91425" bIns="91425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1400" b="1" i="1" dirty="0" err="1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Implementasi</a:t>
            </a:r>
            <a:r>
              <a:rPr lang="en-US" sz="1400" b="1" i="1" dirty="0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 </a:t>
            </a:r>
            <a:r>
              <a:rPr lang="en-US" sz="1400" b="1" i="1" dirty="0" err="1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Kompresi</a:t>
            </a:r>
            <a:r>
              <a:rPr lang="en-US" sz="1400" b="1" i="1" dirty="0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 Adaptive </a:t>
            </a:r>
            <a:r>
              <a:rPr lang="en-US" sz="1400" b="1" i="1" dirty="0" err="1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Menggunakan</a:t>
            </a:r>
            <a:r>
              <a:rPr lang="en-US" sz="1400" b="1" i="1" dirty="0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 </a:t>
            </a:r>
            <a:r>
              <a:rPr lang="en-US" sz="1400" b="1" i="1" dirty="0" err="1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Metode</a:t>
            </a:r>
            <a:r>
              <a:rPr lang="en-US" sz="1400" b="1" i="1" dirty="0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 </a:t>
            </a:r>
            <a:r>
              <a:rPr lang="en-US" sz="1400" b="1" i="1" dirty="0" err="1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Heatshrink</a:t>
            </a:r>
            <a:r>
              <a:rPr lang="en-US" sz="1400" b="1" i="1" dirty="0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 </a:t>
            </a:r>
            <a:r>
              <a:rPr lang="en-US" sz="1400" b="1" i="1" dirty="0" err="1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Untuk</a:t>
            </a:r>
            <a:r>
              <a:rPr lang="en-US" sz="1400" b="1" i="1" dirty="0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 </a:t>
            </a:r>
            <a:r>
              <a:rPr lang="en-US" sz="1400" b="1" i="1" dirty="0" err="1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Pengiriman</a:t>
            </a:r>
            <a:r>
              <a:rPr lang="en-US" sz="1400" b="1" i="1" dirty="0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 Data pada Wireless Sensor Network </a:t>
            </a:r>
            <a:r>
              <a:rPr lang="en-US" sz="1400" b="1" i="1" dirty="0" err="1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Berbasis</a:t>
            </a:r>
            <a:r>
              <a:rPr lang="en-US" sz="1400" b="1" i="1" dirty="0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 Zigbee</a:t>
            </a:r>
            <a:endParaRPr lang="id" sz="1400" i="1" dirty="0">
              <a:solidFill>
                <a:schemeClr val="bg1">
                  <a:lumMod val="95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5158" y="0"/>
            <a:ext cx="2167142" cy="1396258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800100" y="1991973"/>
            <a:ext cx="11023600" cy="38269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788136" y="2080680"/>
            <a:ext cx="47310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 Light" panose="020B0306030504020204"/>
              </a:rPr>
              <a:t>Uji Coba Fungsionalitas - Kompresi Data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Open Sans Light" panose="020B0306030504020204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58E1EC7-8376-4C61-A06F-288C1F0E84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472660"/>
              </p:ext>
            </p:extLst>
          </p:nvPr>
        </p:nvGraphicFramePr>
        <p:xfrm>
          <a:off x="1443218" y="2560849"/>
          <a:ext cx="5495564" cy="314024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98950">
                  <a:extLst>
                    <a:ext uri="{9D8B030D-6E8A-4147-A177-3AD203B41FA5}">
                      <a16:colId xmlns:a16="http://schemas.microsoft.com/office/drawing/2014/main" val="1955590413"/>
                    </a:ext>
                  </a:extLst>
                </a:gridCol>
                <a:gridCol w="698950">
                  <a:extLst>
                    <a:ext uri="{9D8B030D-6E8A-4147-A177-3AD203B41FA5}">
                      <a16:colId xmlns:a16="http://schemas.microsoft.com/office/drawing/2014/main" val="1958393291"/>
                    </a:ext>
                  </a:extLst>
                </a:gridCol>
                <a:gridCol w="682944">
                  <a:extLst>
                    <a:ext uri="{9D8B030D-6E8A-4147-A177-3AD203B41FA5}">
                      <a16:colId xmlns:a16="http://schemas.microsoft.com/office/drawing/2014/main" val="951212245"/>
                    </a:ext>
                  </a:extLst>
                </a:gridCol>
                <a:gridCol w="682944">
                  <a:extLst>
                    <a:ext uri="{9D8B030D-6E8A-4147-A177-3AD203B41FA5}">
                      <a16:colId xmlns:a16="http://schemas.microsoft.com/office/drawing/2014/main" val="3904822009"/>
                    </a:ext>
                  </a:extLst>
                </a:gridCol>
                <a:gridCol w="682944">
                  <a:extLst>
                    <a:ext uri="{9D8B030D-6E8A-4147-A177-3AD203B41FA5}">
                      <a16:colId xmlns:a16="http://schemas.microsoft.com/office/drawing/2014/main" val="4003229397"/>
                    </a:ext>
                  </a:extLst>
                </a:gridCol>
                <a:gridCol w="682944">
                  <a:extLst>
                    <a:ext uri="{9D8B030D-6E8A-4147-A177-3AD203B41FA5}">
                      <a16:colId xmlns:a16="http://schemas.microsoft.com/office/drawing/2014/main" val="2508360154"/>
                    </a:ext>
                  </a:extLst>
                </a:gridCol>
                <a:gridCol w="682944">
                  <a:extLst>
                    <a:ext uri="{9D8B030D-6E8A-4147-A177-3AD203B41FA5}">
                      <a16:colId xmlns:a16="http://schemas.microsoft.com/office/drawing/2014/main" val="437156365"/>
                    </a:ext>
                  </a:extLst>
                </a:gridCol>
                <a:gridCol w="682944">
                  <a:extLst>
                    <a:ext uri="{9D8B030D-6E8A-4147-A177-3AD203B41FA5}">
                      <a16:colId xmlns:a16="http://schemas.microsoft.com/office/drawing/2014/main" val="3923211418"/>
                    </a:ext>
                  </a:extLst>
                </a:gridCol>
              </a:tblGrid>
              <a:tr h="746297">
                <a:tc rowSpan="6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Kompresi</a:t>
                      </a: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vert27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Panjang Data</a:t>
                      </a:r>
                      <a:endParaRPr lang="en-US" sz="13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HS (4,3)</a:t>
                      </a:r>
                      <a:endParaRPr lang="en-US" sz="13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HS (5,4)</a:t>
                      </a:r>
                      <a:endParaRPr lang="en-US" sz="13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HS (6,5)</a:t>
                      </a:r>
                      <a:endParaRPr lang="en-US" sz="13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HS (7,6)</a:t>
                      </a:r>
                      <a:endParaRPr lang="en-US" sz="13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HS (8,7)</a:t>
                      </a:r>
                      <a:endParaRPr lang="en-US" sz="13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HS (9,8)</a:t>
                      </a:r>
                      <a:endParaRPr lang="en-US" sz="13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280862010"/>
                  </a:ext>
                </a:extLst>
              </a:tr>
              <a:tr h="47879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584</a:t>
                      </a: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berhasil</a:t>
                      </a: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 err="1">
                          <a:effectLst/>
                        </a:rPr>
                        <a:t>berhasil</a:t>
                      </a:r>
                      <a:endParaRPr lang="en-US" sz="13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berhasil</a:t>
                      </a: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berhasil</a:t>
                      </a: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berhasil</a:t>
                      </a: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berhasil</a:t>
                      </a: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892867528"/>
                  </a:ext>
                </a:extLst>
              </a:tr>
              <a:tr h="47879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980</a:t>
                      </a: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berhasil</a:t>
                      </a: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berhasil</a:t>
                      </a: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berhasil</a:t>
                      </a: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berhasil</a:t>
                      </a: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 err="1">
                          <a:effectLst/>
                        </a:rPr>
                        <a:t>berhasil</a:t>
                      </a:r>
                      <a:endParaRPr lang="en-US" sz="13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 err="1">
                          <a:solidFill>
                            <a:schemeClr val="tx1"/>
                          </a:solidFill>
                          <a:effectLst/>
                        </a:rPr>
                        <a:t>berhasil</a:t>
                      </a:r>
                      <a:endParaRPr lang="en-US" sz="13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2749922"/>
                  </a:ext>
                </a:extLst>
              </a:tr>
              <a:tr h="47879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1280</a:t>
                      </a: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berhasil</a:t>
                      </a: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berhasil</a:t>
                      </a: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berhasil</a:t>
                      </a: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berhasil</a:t>
                      </a: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berhasil</a:t>
                      </a: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 err="1">
                          <a:solidFill>
                            <a:schemeClr val="tx1"/>
                          </a:solidFill>
                          <a:effectLst/>
                        </a:rPr>
                        <a:t>gagal</a:t>
                      </a:r>
                      <a:endParaRPr lang="en-US" sz="13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5874559"/>
                  </a:ext>
                </a:extLst>
              </a:tr>
              <a:tr h="47879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1435</a:t>
                      </a: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berhasil</a:t>
                      </a: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berhasil</a:t>
                      </a: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berhasil</a:t>
                      </a: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berhasil</a:t>
                      </a: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berhasil</a:t>
                      </a: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 err="1">
                          <a:solidFill>
                            <a:schemeClr val="tx1"/>
                          </a:solidFill>
                          <a:effectLst/>
                        </a:rPr>
                        <a:t>gagal</a:t>
                      </a:r>
                      <a:endParaRPr lang="en-US" sz="13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6915837"/>
                  </a:ext>
                </a:extLst>
              </a:tr>
              <a:tr h="47879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1870</a:t>
                      </a: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berhasil</a:t>
                      </a: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berhasil</a:t>
                      </a: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berhasil</a:t>
                      </a: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berhasil</a:t>
                      </a: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 err="1">
                          <a:solidFill>
                            <a:schemeClr val="tx1"/>
                          </a:solidFill>
                          <a:effectLst/>
                        </a:rPr>
                        <a:t>gagal</a:t>
                      </a:r>
                      <a:endParaRPr lang="en-US" sz="13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 err="1">
                          <a:solidFill>
                            <a:schemeClr val="tx1"/>
                          </a:solidFill>
                          <a:effectLst/>
                        </a:rPr>
                        <a:t>gagal</a:t>
                      </a:r>
                      <a:endParaRPr lang="en-US" sz="13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8280805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98E5F9D7-6FA3-42ED-B935-B0AE7A90AD79}"/>
              </a:ext>
            </a:extLst>
          </p:cNvPr>
          <p:cNvSpPr txBox="1"/>
          <p:nvPr/>
        </p:nvSpPr>
        <p:spPr>
          <a:xfrm>
            <a:off x="7070608" y="2861061"/>
            <a:ext cx="462126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Heatshrink</a:t>
            </a:r>
            <a:r>
              <a:rPr lang="en-US" dirty="0"/>
              <a:t> (</a:t>
            </a:r>
            <a:r>
              <a:rPr lang="en-US" dirty="0" err="1"/>
              <a:t>ukuran</a:t>
            </a:r>
            <a:r>
              <a:rPr lang="en-US" dirty="0"/>
              <a:t> window, </a:t>
            </a:r>
            <a:r>
              <a:rPr lang="en-US" dirty="0" err="1"/>
              <a:t>ukuran</a:t>
            </a:r>
            <a:r>
              <a:rPr lang="en-US" dirty="0"/>
              <a:t> lookahead)</a:t>
            </a:r>
          </a:p>
          <a:p>
            <a:pPr algn="ctr"/>
            <a:r>
              <a:rPr lang="en-US" dirty="0"/>
              <a:t>=</a:t>
            </a:r>
          </a:p>
          <a:p>
            <a:pPr algn="ctr"/>
            <a:r>
              <a:rPr lang="en-US" dirty="0"/>
              <a:t>HS(</a:t>
            </a:r>
            <a:r>
              <a:rPr lang="en-US" dirty="0" err="1"/>
              <a:t>a,b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139136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248400"/>
            <a:ext cx="12192000" cy="609600"/>
          </a:xfrm>
          <a:prstGeom prst="rect">
            <a:avLst/>
          </a:prstGeom>
          <a:gradFill flip="none" rotWithShape="1">
            <a:gsLst>
              <a:gs pos="0">
                <a:srgbClr val="00CCFF"/>
              </a:gs>
              <a:gs pos="100000">
                <a:srgbClr val="009999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" y="6359237"/>
            <a:ext cx="12191999" cy="692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-2" y="653143"/>
            <a:ext cx="4611759" cy="858068"/>
          </a:xfrm>
          <a:solidFill>
            <a:srgbClr val="00808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/>
          <a:p>
            <a:r>
              <a:rPr lang="en" sz="2800" dirty="0">
                <a:solidFill>
                  <a:schemeClr val="bg1"/>
                </a:solidFill>
                <a:latin typeface="Bebas"/>
              </a:rPr>
              <a:t>Uji Coba dan Evaluasi</a:t>
            </a:r>
            <a:endParaRPr lang="en-US" sz="2800" dirty="0">
              <a:solidFill>
                <a:schemeClr val="bg1"/>
              </a:solidFill>
              <a:latin typeface="Bebas"/>
            </a:endParaRPr>
          </a:p>
        </p:txBody>
      </p:sp>
      <p:sp>
        <p:nvSpPr>
          <p:cNvPr id="8" name="Shape 54"/>
          <p:cNvSpPr txBox="1">
            <a:spLocks/>
          </p:cNvSpPr>
          <p:nvPr/>
        </p:nvSpPr>
        <p:spPr>
          <a:xfrm>
            <a:off x="-2" y="6303817"/>
            <a:ext cx="12102302" cy="554183"/>
          </a:xfrm>
          <a:prstGeom prst="rect">
            <a:avLst/>
          </a:prstGeom>
        </p:spPr>
        <p:txBody>
          <a:bodyPr vert="horz" lIns="91425" tIns="91425" rIns="91425" bIns="91425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1400" b="1" i="1" dirty="0" err="1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Implementasi</a:t>
            </a:r>
            <a:r>
              <a:rPr lang="en-US" sz="1400" b="1" i="1" dirty="0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 </a:t>
            </a:r>
            <a:r>
              <a:rPr lang="en-US" sz="1400" b="1" i="1" dirty="0" err="1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Kompresi</a:t>
            </a:r>
            <a:r>
              <a:rPr lang="en-US" sz="1400" b="1" i="1" dirty="0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 Adaptive </a:t>
            </a:r>
            <a:r>
              <a:rPr lang="en-US" sz="1400" b="1" i="1" dirty="0" err="1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Menggunakan</a:t>
            </a:r>
            <a:r>
              <a:rPr lang="en-US" sz="1400" b="1" i="1" dirty="0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 </a:t>
            </a:r>
            <a:r>
              <a:rPr lang="en-US" sz="1400" b="1" i="1" dirty="0" err="1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Metode</a:t>
            </a:r>
            <a:r>
              <a:rPr lang="en-US" sz="1400" b="1" i="1" dirty="0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 </a:t>
            </a:r>
            <a:r>
              <a:rPr lang="en-US" sz="1400" b="1" i="1" dirty="0" err="1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Heatshrink</a:t>
            </a:r>
            <a:r>
              <a:rPr lang="en-US" sz="1400" b="1" i="1" dirty="0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 </a:t>
            </a:r>
            <a:r>
              <a:rPr lang="en-US" sz="1400" b="1" i="1" dirty="0" err="1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Untuk</a:t>
            </a:r>
            <a:r>
              <a:rPr lang="en-US" sz="1400" b="1" i="1" dirty="0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 </a:t>
            </a:r>
            <a:r>
              <a:rPr lang="en-US" sz="1400" b="1" i="1" dirty="0" err="1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Pengiriman</a:t>
            </a:r>
            <a:r>
              <a:rPr lang="en-US" sz="1400" b="1" i="1" dirty="0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 Data pada Wireless Sensor Network </a:t>
            </a:r>
            <a:r>
              <a:rPr lang="en-US" sz="1400" b="1" i="1" dirty="0" err="1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Berbasis</a:t>
            </a:r>
            <a:r>
              <a:rPr lang="en-US" sz="1400" b="1" i="1" dirty="0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 Zigbee</a:t>
            </a:r>
            <a:endParaRPr lang="id" sz="1400" i="1" dirty="0">
              <a:solidFill>
                <a:schemeClr val="bg1">
                  <a:lumMod val="95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5158" y="0"/>
            <a:ext cx="2167142" cy="1396258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372140" y="1991973"/>
            <a:ext cx="7563018" cy="38269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788136" y="2080680"/>
            <a:ext cx="47310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 Light" panose="020B0306030504020204"/>
              </a:rPr>
              <a:t>Uji Coba Fungsionalitas - Dekompresi Data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Open Sans Light" panose="020B0306030504020204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58E1EC7-8376-4C61-A06F-288C1F0E84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7396071"/>
              </p:ext>
            </p:extLst>
          </p:nvPr>
        </p:nvGraphicFramePr>
        <p:xfrm>
          <a:off x="3367229" y="2614264"/>
          <a:ext cx="5572838" cy="312737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08778">
                  <a:extLst>
                    <a:ext uri="{9D8B030D-6E8A-4147-A177-3AD203B41FA5}">
                      <a16:colId xmlns:a16="http://schemas.microsoft.com/office/drawing/2014/main" val="1955590413"/>
                    </a:ext>
                  </a:extLst>
                </a:gridCol>
                <a:gridCol w="708778">
                  <a:extLst>
                    <a:ext uri="{9D8B030D-6E8A-4147-A177-3AD203B41FA5}">
                      <a16:colId xmlns:a16="http://schemas.microsoft.com/office/drawing/2014/main" val="1958393291"/>
                    </a:ext>
                  </a:extLst>
                </a:gridCol>
                <a:gridCol w="692547">
                  <a:extLst>
                    <a:ext uri="{9D8B030D-6E8A-4147-A177-3AD203B41FA5}">
                      <a16:colId xmlns:a16="http://schemas.microsoft.com/office/drawing/2014/main" val="951212245"/>
                    </a:ext>
                  </a:extLst>
                </a:gridCol>
                <a:gridCol w="692547">
                  <a:extLst>
                    <a:ext uri="{9D8B030D-6E8A-4147-A177-3AD203B41FA5}">
                      <a16:colId xmlns:a16="http://schemas.microsoft.com/office/drawing/2014/main" val="3904822009"/>
                    </a:ext>
                  </a:extLst>
                </a:gridCol>
                <a:gridCol w="692547">
                  <a:extLst>
                    <a:ext uri="{9D8B030D-6E8A-4147-A177-3AD203B41FA5}">
                      <a16:colId xmlns:a16="http://schemas.microsoft.com/office/drawing/2014/main" val="4003229397"/>
                    </a:ext>
                  </a:extLst>
                </a:gridCol>
                <a:gridCol w="692547">
                  <a:extLst>
                    <a:ext uri="{9D8B030D-6E8A-4147-A177-3AD203B41FA5}">
                      <a16:colId xmlns:a16="http://schemas.microsoft.com/office/drawing/2014/main" val="2508360154"/>
                    </a:ext>
                  </a:extLst>
                </a:gridCol>
                <a:gridCol w="692547">
                  <a:extLst>
                    <a:ext uri="{9D8B030D-6E8A-4147-A177-3AD203B41FA5}">
                      <a16:colId xmlns:a16="http://schemas.microsoft.com/office/drawing/2014/main" val="437156365"/>
                    </a:ext>
                  </a:extLst>
                </a:gridCol>
                <a:gridCol w="692547">
                  <a:extLst>
                    <a:ext uri="{9D8B030D-6E8A-4147-A177-3AD203B41FA5}">
                      <a16:colId xmlns:a16="http://schemas.microsoft.com/office/drawing/2014/main" val="3923211418"/>
                    </a:ext>
                  </a:extLst>
                </a:gridCol>
              </a:tblGrid>
              <a:tr h="743236">
                <a:tc rowSpan="6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 err="1">
                          <a:effectLst/>
                        </a:rPr>
                        <a:t>Dekompresi</a:t>
                      </a:r>
                      <a:endParaRPr lang="en-US" sz="13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vert27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Panjang Data</a:t>
                      </a:r>
                      <a:endParaRPr lang="en-US" sz="13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HS (4,3)</a:t>
                      </a:r>
                      <a:endParaRPr lang="en-US" sz="13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HS (5,4)</a:t>
                      </a:r>
                      <a:endParaRPr lang="en-US" sz="13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HS (6,5)</a:t>
                      </a:r>
                      <a:endParaRPr lang="en-US" sz="13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HS (7,6)</a:t>
                      </a:r>
                      <a:endParaRPr lang="en-US" sz="13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HS (8,7)</a:t>
                      </a:r>
                      <a:endParaRPr lang="en-US" sz="13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HS (9,8)</a:t>
                      </a:r>
                      <a:endParaRPr lang="en-US" sz="13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280862010"/>
                  </a:ext>
                </a:extLst>
              </a:tr>
              <a:tr h="47682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584</a:t>
                      </a: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 err="1">
                          <a:effectLst/>
                        </a:rPr>
                        <a:t>berhasil</a:t>
                      </a:r>
                      <a:endParaRPr lang="en-US" sz="13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berhasil</a:t>
                      </a: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berhasil</a:t>
                      </a: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berhasil</a:t>
                      </a: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berhasil</a:t>
                      </a: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berhasil</a:t>
                      </a: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892867528"/>
                  </a:ext>
                </a:extLst>
              </a:tr>
              <a:tr h="47682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980</a:t>
                      </a: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berhasil</a:t>
                      </a: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 err="1">
                          <a:effectLst/>
                        </a:rPr>
                        <a:t>berhasil</a:t>
                      </a:r>
                      <a:endParaRPr lang="en-US" sz="13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berhasil</a:t>
                      </a: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berhasil</a:t>
                      </a: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berhasil</a:t>
                      </a: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 err="1">
                          <a:solidFill>
                            <a:schemeClr val="tx1"/>
                          </a:solidFill>
                          <a:effectLst/>
                        </a:rPr>
                        <a:t>berhasil</a:t>
                      </a:r>
                      <a:endParaRPr lang="en-US" sz="13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2749922"/>
                  </a:ext>
                </a:extLst>
              </a:tr>
              <a:tr h="47682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1280</a:t>
                      </a: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berhasil</a:t>
                      </a: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berhasil</a:t>
                      </a: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berhasil</a:t>
                      </a: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berhasil</a:t>
                      </a: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berhasil</a:t>
                      </a: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 err="1">
                          <a:solidFill>
                            <a:schemeClr val="tx1"/>
                          </a:solidFill>
                          <a:effectLst/>
                        </a:rPr>
                        <a:t>gagal</a:t>
                      </a:r>
                      <a:endParaRPr lang="en-US" sz="13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5874559"/>
                  </a:ext>
                </a:extLst>
              </a:tr>
              <a:tr h="47682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1435</a:t>
                      </a: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berhasil</a:t>
                      </a: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berhasil</a:t>
                      </a: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berhasil</a:t>
                      </a: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berhasil</a:t>
                      </a: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berhasil</a:t>
                      </a: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 err="1">
                          <a:solidFill>
                            <a:schemeClr val="tx1"/>
                          </a:solidFill>
                          <a:effectLst/>
                        </a:rPr>
                        <a:t>gagal</a:t>
                      </a:r>
                      <a:endParaRPr lang="en-US" sz="13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6915837"/>
                  </a:ext>
                </a:extLst>
              </a:tr>
              <a:tr h="47682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1870</a:t>
                      </a: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berhasil</a:t>
                      </a: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berhasil</a:t>
                      </a: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berhasil</a:t>
                      </a: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berhasil</a:t>
                      </a: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 err="1">
                          <a:solidFill>
                            <a:schemeClr val="tx1"/>
                          </a:solidFill>
                          <a:effectLst/>
                        </a:rPr>
                        <a:t>gagal</a:t>
                      </a:r>
                      <a:endParaRPr lang="en-US" sz="13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 err="1">
                          <a:solidFill>
                            <a:schemeClr val="tx1"/>
                          </a:solidFill>
                          <a:effectLst/>
                        </a:rPr>
                        <a:t>gagal</a:t>
                      </a:r>
                      <a:endParaRPr lang="en-US" sz="13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82808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58092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248400"/>
            <a:ext cx="12192000" cy="609600"/>
          </a:xfrm>
          <a:prstGeom prst="rect">
            <a:avLst/>
          </a:prstGeom>
          <a:gradFill flip="none" rotWithShape="1">
            <a:gsLst>
              <a:gs pos="0">
                <a:srgbClr val="00CCFF"/>
              </a:gs>
              <a:gs pos="100000">
                <a:srgbClr val="009999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" y="6359237"/>
            <a:ext cx="12191999" cy="692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-2" y="653143"/>
            <a:ext cx="4611759" cy="858068"/>
          </a:xfrm>
          <a:solidFill>
            <a:srgbClr val="00808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/>
          <a:p>
            <a:r>
              <a:rPr lang="en" sz="2800" dirty="0">
                <a:solidFill>
                  <a:schemeClr val="bg1"/>
                </a:solidFill>
                <a:latin typeface="Bebas"/>
              </a:rPr>
              <a:t>Uji Coba dan Evaluasi</a:t>
            </a:r>
            <a:endParaRPr lang="en-US" sz="2800" dirty="0">
              <a:solidFill>
                <a:schemeClr val="bg1"/>
              </a:solidFill>
              <a:latin typeface="Bebas"/>
            </a:endParaRPr>
          </a:p>
        </p:txBody>
      </p:sp>
      <p:sp>
        <p:nvSpPr>
          <p:cNvPr id="8" name="Shape 54"/>
          <p:cNvSpPr txBox="1">
            <a:spLocks/>
          </p:cNvSpPr>
          <p:nvPr/>
        </p:nvSpPr>
        <p:spPr>
          <a:xfrm>
            <a:off x="-2" y="6303817"/>
            <a:ext cx="12102302" cy="554183"/>
          </a:xfrm>
          <a:prstGeom prst="rect">
            <a:avLst/>
          </a:prstGeom>
        </p:spPr>
        <p:txBody>
          <a:bodyPr vert="horz" lIns="91425" tIns="91425" rIns="91425" bIns="91425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1400" b="1" i="1" dirty="0" err="1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Implementasi</a:t>
            </a:r>
            <a:r>
              <a:rPr lang="en-US" sz="1400" b="1" i="1" dirty="0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 </a:t>
            </a:r>
            <a:r>
              <a:rPr lang="en-US" sz="1400" b="1" i="1" dirty="0" err="1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Kompresi</a:t>
            </a:r>
            <a:r>
              <a:rPr lang="en-US" sz="1400" b="1" i="1" dirty="0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 Adaptive </a:t>
            </a:r>
            <a:r>
              <a:rPr lang="en-US" sz="1400" b="1" i="1" dirty="0" err="1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Menggunakan</a:t>
            </a:r>
            <a:r>
              <a:rPr lang="en-US" sz="1400" b="1" i="1" dirty="0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 </a:t>
            </a:r>
            <a:r>
              <a:rPr lang="en-US" sz="1400" b="1" i="1" dirty="0" err="1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Metode</a:t>
            </a:r>
            <a:r>
              <a:rPr lang="en-US" sz="1400" b="1" i="1" dirty="0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 </a:t>
            </a:r>
            <a:r>
              <a:rPr lang="en-US" sz="1400" b="1" i="1" dirty="0" err="1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Heatshrink</a:t>
            </a:r>
            <a:r>
              <a:rPr lang="en-US" sz="1400" b="1" i="1" dirty="0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 </a:t>
            </a:r>
            <a:r>
              <a:rPr lang="en-US" sz="1400" b="1" i="1" dirty="0" err="1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Untuk</a:t>
            </a:r>
            <a:r>
              <a:rPr lang="en-US" sz="1400" b="1" i="1" dirty="0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 </a:t>
            </a:r>
            <a:r>
              <a:rPr lang="en-US" sz="1400" b="1" i="1" dirty="0" err="1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Pengiriman</a:t>
            </a:r>
            <a:r>
              <a:rPr lang="en-US" sz="1400" b="1" i="1" dirty="0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 Data pada Wireless Sensor Network </a:t>
            </a:r>
            <a:r>
              <a:rPr lang="en-US" sz="1400" b="1" i="1" dirty="0" err="1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Berbasis</a:t>
            </a:r>
            <a:r>
              <a:rPr lang="en-US" sz="1400" b="1" i="1" dirty="0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 Zigbee</a:t>
            </a:r>
            <a:endParaRPr lang="id" sz="1400" i="1" dirty="0">
              <a:solidFill>
                <a:schemeClr val="bg1">
                  <a:lumMod val="95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5158" y="0"/>
            <a:ext cx="2167142" cy="1396258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779341" y="1936556"/>
            <a:ext cx="8748616" cy="393777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788136" y="2080680"/>
            <a:ext cx="47310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 Light" panose="020B0306030504020204"/>
              </a:rPr>
              <a:t>Uji Coba Fungsionalitas - Kompresi Adaptive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Open Sans Light" panose="020B0306030504020204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BB9D1D3-5805-4BCD-8030-9BC79E23060B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3554" y="2915761"/>
            <a:ext cx="3875022" cy="19280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ADB9005-7F79-4ED7-8FBC-7957C88AD4D7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5972" y="2971177"/>
            <a:ext cx="3917046" cy="187267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52530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248400"/>
            <a:ext cx="12192000" cy="609600"/>
          </a:xfrm>
          <a:prstGeom prst="rect">
            <a:avLst/>
          </a:prstGeom>
          <a:gradFill flip="none" rotWithShape="1">
            <a:gsLst>
              <a:gs pos="0">
                <a:srgbClr val="00CCFF"/>
              </a:gs>
              <a:gs pos="100000">
                <a:srgbClr val="009999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" y="6359237"/>
            <a:ext cx="12191999" cy="692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-2" y="653143"/>
            <a:ext cx="4611759" cy="858068"/>
          </a:xfrm>
          <a:solidFill>
            <a:srgbClr val="00808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/>
          <a:p>
            <a:r>
              <a:rPr lang="en" sz="2800" dirty="0">
                <a:solidFill>
                  <a:schemeClr val="bg1"/>
                </a:solidFill>
                <a:latin typeface="Bebas"/>
              </a:rPr>
              <a:t>Uji Coba dan Evaluasi</a:t>
            </a:r>
            <a:endParaRPr lang="en-US" sz="2800" dirty="0">
              <a:solidFill>
                <a:schemeClr val="bg1"/>
              </a:solidFill>
              <a:latin typeface="Bebas"/>
            </a:endParaRPr>
          </a:p>
        </p:txBody>
      </p:sp>
      <p:sp>
        <p:nvSpPr>
          <p:cNvPr id="8" name="Shape 54"/>
          <p:cNvSpPr txBox="1">
            <a:spLocks/>
          </p:cNvSpPr>
          <p:nvPr/>
        </p:nvSpPr>
        <p:spPr>
          <a:xfrm>
            <a:off x="-2" y="6303817"/>
            <a:ext cx="12102302" cy="554183"/>
          </a:xfrm>
          <a:prstGeom prst="rect">
            <a:avLst/>
          </a:prstGeom>
        </p:spPr>
        <p:txBody>
          <a:bodyPr vert="horz" lIns="91425" tIns="91425" rIns="91425" bIns="91425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1400" b="1" i="1" dirty="0" err="1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Implementasi</a:t>
            </a:r>
            <a:r>
              <a:rPr lang="en-US" sz="1400" b="1" i="1" dirty="0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 </a:t>
            </a:r>
            <a:r>
              <a:rPr lang="en-US" sz="1400" b="1" i="1" dirty="0" err="1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Kompresi</a:t>
            </a:r>
            <a:r>
              <a:rPr lang="en-US" sz="1400" b="1" i="1" dirty="0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 Adaptive </a:t>
            </a:r>
            <a:r>
              <a:rPr lang="en-US" sz="1400" b="1" i="1" dirty="0" err="1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Menggunakan</a:t>
            </a:r>
            <a:r>
              <a:rPr lang="en-US" sz="1400" b="1" i="1" dirty="0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 </a:t>
            </a:r>
            <a:r>
              <a:rPr lang="en-US" sz="1400" b="1" i="1" dirty="0" err="1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Metode</a:t>
            </a:r>
            <a:r>
              <a:rPr lang="en-US" sz="1400" b="1" i="1" dirty="0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 </a:t>
            </a:r>
            <a:r>
              <a:rPr lang="en-US" sz="1400" b="1" i="1" dirty="0" err="1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Heatshrink</a:t>
            </a:r>
            <a:r>
              <a:rPr lang="en-US" sz="1400" b="1" i="1" dirty="0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 </a:t>
            </a:r>
            <a:r>
              <a:rPr lang="en-US" sz="1400" b="1" i="1" dirty="0" err="1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Untuk</a:t>
            </a:r>
            <a:r>
              <a:rPr lang="en-US" sz="1400" b="1" i="1" dirty="0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 </a:t>
            </a:r>
            <a:r>
              <a:rPr lang="en-US" sz="1400" b="1" i="1" dirty="0" err="1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Pengiriman</a:t>
            </a:r>
            <a:r>
              <a:rPr lang="en-US" sz="1400" b="1" i="1" dirty="0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 Data pada Wireless Sensor Network </a:t>
            </a:r>
            <a:r>
              <a:rPr lang="en-US" sz="1400" b="1" i="1" dirty="0" err="1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Berbasis</a:t>
            </a:r>
            <a:r>
              <a:rPr lang="en-US" sz="1400" b="1" i="1" dirty="0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 Zigbee</a:t>
            </a:r>
            <a:endParaRPr lang="id" sz="1400" i="1" dirty="0">
              <a:solidFill>
                <a:schemeClr val="bg1">
                  <a:lumMod val="95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5158" y="0"/>
            <a:ext cx="2167142" cy="1396258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303713" y="2080680"/>
            <a:ext cx="774233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 Light" panose="020B0306030504020204"/>
              </a:rPr>
              <a:t>Evaluasi Pengujian Performa Sistem - Efektifitas Kompresi</a:t>
            </a: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latin typeface="Open Sans Light" panose="020B0306030504020204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7C25CBC-125A-46BE-8105-F13B9AB18B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2304689"/>
              </p:ext>
            </p:extLst>
          </p:nvPr>
        </p:nvGraphicFramePr>
        <p:xfrm>
          <a:off x="1037563" y="2638059"/>
          <a:ext cx="5524469" cy="333811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13872">
                  <a:extLst>
                    <a:ext uri="{9D8B030D-6E8A-4147-A177-3AD203B41FA5}">
                      <a16:colId xmlns:a16="http://schemas.microsoft.com/office/drawing/2014/main" val="1947201948"/>
                    </a:ext>
                  </a:extLst>
                </a:gridCol>
                <a:gridCol w="800029">
                  <a:extLst>
                    <a:ext uri="{9D8B030D-6E8A-4147-A177-3AD203B41FA5}">
                      <a16:colId xmlns:a16="http://schemas.microsoft.com/office/drawing/2014/main" val="969475641"/>
                    </a:ext>
                  </a:extLst>
                </a:gridCol>
                <a:gridCol w="668428">
                  <a:extLst>
                    <a:ext uri="{9D8B030D-6E8A-4147-A177-3AD203B41FA5}">
                      <a16:colId xmlns:a16="http://schemas.microsoft.com/office/drawing/2014/main" val="1499176090"/>
                    </a:ext>
                  </a:extLst>
                </a:gridCol>
                <a:gridCol w="668428">
                  <a:extLst>
                    <a:ext uri="{9D8B030D-6E8A-4147-A177-3AD203B41FA5}">
                      <a16:colId xmlns:a16="http://schemas.microsoft.com/office/drawing/2014/main" val="808327808"/>
                    </a:ext>
                  </a:extLst>
                </a:gridCol>
                <a:gridCol w="668428">
                  <a:extLst>
                    <a:ext uri="{9D8B030D-6E8A-4147-A177-3AD203B41FA5}">
                      <a16:colId xmlns:a16="http://schemas.microsoft.com/office/drawing/2014/main" val="550777212"/>
                    </a:ext>
                  </a:extLst>
                </a:gridCol>
                <a:gridCol w="668428">
                  <a:extLst>
                    <a:ext uri="{9D8B030D-6E8A-4147-A177-3AD203B41FA5}">
                      <a16:colId xmlns:a16="http://schemas.microsoft.com/office/drawing/2014/main" val="2999378895"/>
                    </a:ext>
                  </a:extLst>
                </a:gridCol>
                <a:gridCol w="668428">
                  <a:extLst>
                    <a:ext uri="{9D8B030D-6E8A-4147-A177-3AD203B41FA5}">
                      <a16:colId xmlns:a16="http://schemas.microsoft.com/office/drawing/2014/main" val="2406256556"/>
                    </a:ext>
                  </a:extLst>
                </a:gridCol>
                <a:gridCol w="668428">
                  <a:extLst>
                    <a:ext uri="{9D8B030D-6E8A-4147-A177-3AD203B41FA5}">
                      <a16:colId xmlns:a16="http://schemas.microsoft.com/office/drawing/2014/main" val="3429608840"/>
                    </a:ext>
                  </a:extLst>
                </a:gridCol>
              </a:tblGrid>
              <a:tr h="277291">
                <a:tc row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Panjang Data</a:t>
                      </a:r>
                      <a:endParaRPr lang="en-US" sz="13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Uji </a:t>
                      </a:r>
                      <a:r>
                        <a:rPr lang="en-US" sz="1300" dirty="0" err="1">
                          <a:effectLst/>
                        </a:rPr>
                        <a:t>Coba</a:t>
                      </a:r>
                      <a:endParaRPr lang="en-US" sz="13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gridSpan="6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 err="1">
                          <a:effectLst/>
                        </a:rPr>
                        <a:t>Konfigurasi</a:t>
                      </a:r>
                      <a:endParaRPr lang="en-US" sz="13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5476729"/>
                  </a:ext>
                </a:extLst>
              </a:tr>
              <a:tr h="51013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HS (4,3)</a:t>
                      </a:r>
                      <a:endParaRPr lang="en-US" sz="13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HS (5,4)</a:t>
                      </a:r>
                      <a:endParaRPr lang="en-US" sz="13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HS (6,5)</a:t>
                      </a:r>
                      <a:endParaRPr lang="en-US" sz="13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HS (7,6)</a:t>
                      </a:r>
                      <a:endParaRPr lang="en-US" sz="13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HS (8,7)</a:t>
                      </a:r>
                      <a:endParaRPr lang="en-US" sz="13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HS (9,8)</a:t>
                      </a:r>
                      <a:endParaRPr lang="en-US" sz="13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609334389"/>
                  </a:ext>
                </a:extLst>
              </a:tr>
              <a:tr h="51013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584</a:t>
                      </a:r>
                      <a:endParaRPr lang="en-US" sz="13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Efektifitas</a:t>
                      </a: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9.3%</a:t>
                      </a:r>
                      <a:endParaRPr lang="en-US" sz="13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24.4%</a:t>
                      </a:r>
                      <a:endParaRPr lang="en-US" sz="13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31.8%</a:t>
                      </a: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49.4%</a:t>
                      </a: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dirty="0">
                          <a:effectLst/>
                        </a:rPr>
                        <a:t>59.8%</a:t>
                      </a:r>
                      <a:endParaRPr lang="en-US" sz="13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dirty="0">
                          <a:effectLst/>
                        </a:rPr>
                        <a:t>56.7%</a:t>
                      </a:r>
                      <a:endParaRPr lang="en-US" sz="13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177859385"/>
                  </a:ext>
                </a:extLst>
              </a:tr>
              <a:tr h="51013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980</a:t>
                      </a: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Efektifitas</a:t>
                      </a: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9.6%</a:t>
                      </a: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19.9%</a:t>
                      </a:r>
                      <a:endParaRPr lang="en-US" sz="13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32.3%</a:t>
                      </a: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49.1%</a:t>
                      </a: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54.5%</a:t>
                      </a:r>
                      <a:endParaRPr lang="en-US" sz="13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dirty="0">
                          <a:effectLst/>
                        </a:rPr>
                        <a:t>60.5%</a:t>
                      </a:r>
                      <a:endParaRPr lang="en-US" sz="13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083426080"/>
                  </a:ext>
                </a:extLst>
              </a:tr>
              <a:tr h="51013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1280</a:t>
                      </a: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Efektifitas</a:t>
                      </a: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10.0%</a:t>
                      </a: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16.8%</a:t>
                      </a:r>
                      <a:endParaRPr lang="en-US" sz="13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37.4%</a:t>
                      </a: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45.9%</a:t>
                      </a: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dirty="0">
                          <a:effectLst/>
                        </a:rPr>
                        <a:t>50.2%</a:t>
                      </a:r>
                      <a:endParaRPr lang="en-US" sz="13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 err="1">
                          <a:effectLst/>
                        </a:rPr>
                        <a:t>gagal</a:t>
                      </a:r>
                      <a:endParaRPr lang="en-US" sz="13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3091210"/>
                  </a:ext>
                </a:extLst>
              </a:tr>
              <a:tr h="51013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1345</a:t>
                      </a: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Efektifitas</a:t>
                      </a: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10.2%</a:t>
                      </a: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17.0%</a:t>
                      </a:r>
                      <a:endParaRPr lang="en-US" sz="13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37.7%</a:t>
                      </a: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45.9%</a:t>
                      </a: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dirty="0">
                          <a:effectLst/>
                        </a:rPr>
                        <a:t>54.5%</a:t>
                      </a:r>
                      <a:endParaRPr lang="en-US" sz="13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 err="1">
                          <a:effectLst/>
                        </a:rPr>
                        <a:t>gagal</a:t>
                      </a:r>
                      <a:endParaRPr lang="en-US" sz="13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4830283"/>
                  </a:ext>
                </a:extLst>
              </a:tr>
              <a:tr h="51013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300">
                          <a:effectLst/>
                        </a:rPr>
                        <a:t>1870</a:t>
                      </a: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300">
                          <a:effectLst/>
                        </a:rPr>
                        <a:t>Efektifitas</a:t>
                      </a: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300">
                          <a:effectLst/>
                        </a:rPr>
                        <a:t>5.1%</a:t>
                      </a: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300" dirty="0">
                          <a:effectLst/>
                        </a:rPr>
                        <a:t>11.2%</a:t>
                      </a:r>
                      <a:endParaRPr lang="en-US" sz="13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300">
                          <a:effectLst/>
                        </a:rPr>
                        <a:t>20.4%</a:t>
                      </a: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300" b="1" dirty="0">
                          <a:effectLst/>
                        </a:rPr>
                        <a:t>27.8%</a:t>
                      </a:r>
                      <a:endParaRPr lang="en-US" sz="13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300" dirty="0">
                          <a:effectLst/>
                        </a:rPr>
                        <a:t>gagal</a:t>
                      </a:r>
                      <a:endParaRPr lang="en-US" sz="13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300" dirty="0">
                          <a:effectLst/>
                        </a:rPr>
                        <a:t>gagal</a:t>
                      </a:r>
                      <a:endParaRPr lang="en-US" sz="13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2130002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id="{DBB17C14-45BB-4156-83D1-6836574CF4C2}"/>
              </a:ext>
            </a:extLst>
          </p:cNvPr>
          <p:cNvSpPr/>
          <p:nvPr/>
        </p:nvSpPr>
        <p:spPr>
          <a:xfrm>
            <a:off x="876300" y="1991973"/>
            <a:ext cx="10782300" cy="41414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5E9E15C-0B34-4C3F-902F-C5E97907DB96}"/>
                  </a:ext>
                </a:extLst>
              </p:cNvPr>
              <p:cNvSpPr txBox="1"/>
              <p:nvPr/>
            </p:nvSpPr>
            <p:spPr>
              <a:xfrm>
                <a:off x="6723295" y="3160784"/>
                <a:ext cx="5024205" cy="4785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Efektifitas = (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1−</m:t>
                    </m:r>
                    <m:f>
                      <m:fPr>
                        <m:ctrlPr>
                          <a:rPr lang="en-US" sz="16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16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𝑝𝑎𝑛𝑗𝑎𝑛𝑔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𝑑𝑎𝑡𝑎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𝑠𝑒𝑡𝑒𝑙𝑎h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𝑘𝑜𝑚𝑝𝑟𝑒𝑠𝑖</m:t>
                        </m:r>
                      </m:num>
                      <m:den>
                        <m:r>
                          <a:rPr lang="en-US" sz="16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𝑝𝑎𝑛𝑗𝑎𝑛𝑔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𝑑𝑎𝑡𝑎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𝑠𝑒𝑏𝑒𝑙𝑢𝑚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𝑘𝑜𝑚𝑝𝑟𝑒𝑠𝑖</m:t>
                        </m:r>
                      </m:den>
                    </m:f>
                    <m:r>
                      <a:rPr lang="en-US" sz="1600" b="0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)</m:t>
                    </m:r>
                    <m:r>
                      <a:rPr lang="en-US" sz="1600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×100%</m:t>
                    </m:r>
                  </m:oMath>
                </a14:m>
                <a:endParaRPr lang="en-US" sz="1600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5E9E15C-0B34-4C3F-902F-C5E97907DB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3295" y="3160784"/>
                <a:ext cx="5024205" cy="478593"/>
              </a:xfrm>
              <a:prstGeom prst="rect">
                <a:avLst/>
              </a:prstGeom>
              <a:blipFill>
                <a:blip r:embed="rId3"/>
                <a:stretch>
                  <a:fillRect l="-728" b="-5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17927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248400"/>
            <a:ext cx="12192000" cy="609600"/>
          </a:xfrm>
          <a:prstGeom prst="rect">
            <a:avLst/>
          </a:prstGeom>
          <a:gradFill flip="none" rotWithShape="1">
            <a:gsLst>
              <a:gs pos="0">
                <a:srgbClr val="00CCFF"/>
              </a:gs>
              <a:gs pos="100000">
                <a:srgbClr val="009999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" y="6359237"/>
            <a:ext cx="12191999" cy="692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-2" y="653143"/>
            <a:ext cx="4611759" cy="858068"/>
          </a:xfrm>
          <a:solidFill>
            <a:srgbClr val="00808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/>
          <a:p>
            <a:r>
              <a:rPr lang="en" sz="2800" dirty="0">
                <a:solidFill>
                  <a:schemeClr val="bg1"/>
                </a:solidFill>
                <a:latin typeface="Bebas"/>
              </a:rPr>
              <a:t>Uji Coba dan Evaluasi</a:t>
            </a:r>
            <a:endParaRPr lang="en-US" sz="2800" dirty="0">
              <a:solidFill>
                <a:schemeClr val="bg1"/>
              </a:solidFill>
              <a:latin typeface="Bebas"/>
            </a:endParaRPr>
          </a:p>
        </p:txBody>
      </p:sp>
      <p:sp>
        <p:nvSpPr>
          <p:cNvPr id="8" name="Shape 54"/>
          <p:cNvSpPr txBox="1">
            <a:spLocks/>
          </p:cNvSpPr>
          <p:nvPr/>
        </p:nvSpPr>
        <p:spPr>
          <a:xfrm>
            <a:off x="-2" y="6303817"/>
            <a:ext cx="12102302" cy="554183"/>
          </a:xfrm>
          <a:prstGeom prst="rect">
            <a:avLst/>
          </a:prstGeom>
        </p:spPr>
        <p:txBody>
          <a:bodyPr vert="horz" lIns="91425" tIns="91425" rIns="91425" bIns="91425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1400" b="1" i="1" dirty="0" err="1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Implementasi</a:t>
            </a:r>
            <a:r>
              <a:rPr lang="en-US" sz="1400" b="1" i="1" dirty="0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 </a:t>
            </a:r>
            <a:r>
              <a:rPr lang="en-US" sz="1400" b="1" i="1" dirty="0" err="1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Kompresi</a:t>
            </a:r>
            <a:r>
              <a:rPr lang="en-US" sz="1400" b="1" i="1" dirty="0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 Adaptive </a:t>
            </a:r>
            <a:r>
              <a:rPr lang="en-US" sz="1400" b="1" i="1" dirty="0" err="1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Menggunakan</a:t>
            </a:r>
            <a:r>
              <a:rPr lang="en-US" sz="1400" b="1" i="1" dirty="0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 </a:t>
            </a:r>
            <a:r>
              <a:rPr lang="en-US" sz="1400" b="1" i="1" dirty="0" err="1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Metode</a:t>
            </a:r>
            <a:r>
              <a:rPr lang="en-US" sz="1400" b="1" i="1" dirty="0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 </a:t>
            </a:r>
            <a:r>
              <a:rPr lang="en-US" sz="1400" b="1" i="1" dirty="0" err="1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Heatshrink</a:t>
            </a:r>
            <a:r>
              <a:rPr lang="en-US" sz="1400" b="1" i="1" dirty="0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 </a:t>
            </a:r>
            <a:r>
              <a:rPr lang="en-US" sz="1400" b="1" i="1" dirty="0" err="1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Untuk</a:t>
            </a:r>
            <a:r>
              <a:rPr lang="en-US" sz="1400" b="1" i="1" dirty="0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 </a:t>
            </a:r>
            <a:r>
              <a:rPr lang="en-US" sz="1400" b="1" i="1" dirty="0" err="1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Pengiriman</a:t>
            </a:r>
            <a:r>
              <a:rPr lang="en-US" sz="1400" b="1" i="1" dirty="0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 Data pada Wireless Sensor Network </a:t>
            </a:r>
            <a:r>
              <a:rPr lang="en-US" sz="1400" b="1" i="1" dirty="0" err="1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Berbasis</a:t>
            </a:r>
            <a:r>
              <a:rPr lang="en-US" sz="1400" b="1" i="1" dirty="0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 Zigbee</a:t>
            </a:r>
            <a:endParaRPr lang="id" sz="1400" i="1" dirty="0">
              <a:solidFill>
                <a:schemeClr val="bg1">
                  <a:lumMod val="95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5158" y="0"/>
            <a:ext cx="2167142" cy="1396258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014151" y="2233896"/>
            <a:ext cx="827899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" sz="2000" dirty="0">
                <a:solidFill>
                  <a:schemeClr val="bg2">
                    <a:lumMod val="25000"/>
                  </a:schemeClr>
                </a:solidFill>
                <a:latin typeface="Open Sans Light" panose="020B0306030504020204"/>
              </a:rPr>
              <a:t>Evaluasi Pengujian Performa Sistem – Akurasi Pengiriman Data ZigBee pada Jaringan </a:t>
            </a:r>
            <a:r>
              <a:rPr lang="en" sz="2000" i="1" dirty="0">
                <a:solidFill>
                  <a:schemeClr val="bg2">
                    <a:lumMod val="25000"/>
                  </a:schemeClr>
                </a:solidFill>
                <a:latin typeface="Open Sans Light" panose="020B0306030504020204"/>
              </a:rPr>
              <a:t>Single Hop</a:t>
            </a:r>
            <a:endParaRPr lang="en-US" sz="2000" i="1" dirty="0">
              <a:solidFill>
                <a:schemeClr val="bg2">
                  <a:lumMod val="25000"/>
                </a:schemeClr>
              </a:solidFill>
              <a:latin typeface="Open Sans Light" panose="020B0306030504020204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364974" y="1991973"/>
            <a:ext cx="9157252" cy="340166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1CED909A-B37E-491C-8A5B-DC796B40A7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5553434"/>
              </p:ext>
            </p:extLst>
          </p:nvPr>
        </p:nvGraphicFramePr>
        <p:xfrm>
          <a:off x="3245707" y="3294617"/>
          <a:ext cx="5700585" cy="1932243"/>
        </p:xfrm>
        <a:graphic>
          <a:graphicData uri="http://schemas.openxmlformats.org/drawingml/2006/table">
            <a:tbl>
              <a:tblPr firstRow="1" firstCol="1" bandRow="1">
                <a:tableStyleId>{B301B821-A1FF-4177-AEE7-76D212191A09}</a:tableStyleId>
              </a:tblPr>
              <a:tblGrid>
                <a:gridCol w="1899540">
                  <a:extLst>
                    <a:ext uri="{9D8B030D-6E8A-4147-A177-3AD203B41FA5}">
                      <a16:colId xmlns:a16="http://schemas.microsoft.com/office/drawing/2014/main" val="1477068775"/>
                    </a:ext>
                  </a:extLst>
                </a:gridCol>
                <a:gridCol w="1899540">
                  <a:extLst>
                    <a:ext uri="{9D8B030D-6E8A-4147-A177-3AD203B41FA5}">
                      <a16:colId xmlns:a16="http://schemas.microsoft.com/office/drawing/2014/main" val="1563141088"/>
                    </a:ext>
                  </a:extLst>
                </a:gridCol>
                <a:gridCol w="1901505">
                  <a:extLst>
                    <a:ext uri="{9D8B030D-6E8A-4147-A177-3AD203B41FA5}">
                      <a16:colId xmlns:a16="http://schemas.microsoft.com/office/drawing/2014/main" val="2641678763"/>
                    </a:ext>
                  </a:extLst>
                </a:gridCol>
              </a:tblGrid>
              <a:tr h="644081">
                <a:tc gridSpan="3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effectLst/>
                        </a:rPr>
                        <a:t>Akurasi</a:t>
                      </a:r>
                      <a:r>
                        <a:rPr lang="en-US" sz="1800" dirty="0">
                          <a:effectLst/>
                        </a:rPr>
                        <a:t> </a:t>
                      </a:r>
                      <a:r>
                        <a:rPr lang="en-US" sz="1800" dirty="0" err="1">
                          <a:effectLst/>
                        </a:rPr>
                        <a:t>Pengiriman</a:t>
                      </a:r>
                      <a:r>
                        <a:rPr lang="en-US" sz="1800" dirty="0">
                          <a:effectLst/>
                        </a:rPr>
                        <a:t> ZigBee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7089843"/>
                  </a:ext>
                </a:extLst>
              </a:tr>
              <a:tr h="644081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dirty="0">
                          <a:effectLst/>
                        </a:rPr>
                        <a:t>±10 meter</a:t>
                      </a:r>
                      <a:endParaRPr lang="en-US" sz="16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dirty="0">
                          <a:effectLst/>
                        </a:rPr>
                        <a:t>±20 meter</a:t>
                      </a:r>
                      <a:endParaRPr lang="en-US" sz="16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dirty="0">
                          <a:effectLst/>
                        </a:rPr>
                        <a:t>±30 meter</a:t>
                      </a:r>
                      <a:endParaRPr lang="en-US" sz="16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22259104"/>
                  </a:ext>
                </a:extLst>
              </a:tr>
              <a:tr h="644081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100%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</a:rPr>
                        <a:t>86,8%</a:t>
                      </a:r>
                      <a:endParaRPr lang="en-US" sz="16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</a:rPr>
                        <a:t>69 ,5 %</a:t>
                      </a:r>
                      <a:endParaRPr lang="en-US" sz="16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82451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40516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248400"/>
            <a:ext cx="12192000" cy="609600"/>
          </a:xfrm>
          <a:prstGeom prst="rect">
            <a:avLst/>
          </a:prstGeom>
          <a:gradFill flip="none" rotWithShape="1">
            <a:gsLst>
              <a:gs pos="0">
                <a:srgbClr val="00CCFF"/>
              </a:gs>
              <a:gs pos="100000">
                <a:srgbClr val="009999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" y="6359237"/>
            <a:ext cx="12191999" cy="692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-2" y="653143"/>
            <a:ext cx="4611759" cy="858068"/>
          </a:xfrm>
          <a:solidFill>
            <a:srgbClr val="00808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/>
          <a:p>
            <a:r>
              <a:rPr lang="en" sz="2800" dirty="0">
                <a:solidFill>
                  <a:schemeClr val="bg1"/>
                </a:solidFill>
                <a:latin typeface="Bebas"/>
              </a:rPr>
              <a:t>Uji Coba dan Evaluasi</a:t>
            </a:r>
            <a:endParaRPr lang="en-US" sz="2800" dirty="0">
              <a:solidFill>
                <a:schemeClr val="bg1"/>
              </a:solidFill>
              <a:latin typeface="Bebas"/>
            </a:endParaRPr>
          </a:p>
        </p:txBody>
      </p:sp>
      <p:sp>
        <p:nvSpPr>
          <p:cNvPr id="8" name="Shape 54"/>
          <p:cNvSpPr txBox="1">
            <a:spLocks/>
          </p:cNvSpPr>
          <p:nvPr/>
        </p:nvSpPr>
        <p:spPr>
          <a:xfrm>
            <a:off x="-2" y="6303817"/>
            <a:ext cx="12102302" cy="554183"/>
          </a:xfrm>
          <a:prstGeom prst="rect">
            <a:avLst/>
          </a:prstGeom>
        </p:spPr>
        <p:txBody>
          <a:bodyPr vert="horz" lIns="91425" tIns="91425" rIns="91425" bIns="91425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1400" b="1" i="1" dirty="0" err="1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Implementasi</a:t>
            </a:r>
            <a:r>
              <a:rPr lang="en-US" sz="1400" b="1" i="1" dirty="0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 </a:t>
            </a:r>
            <a:r>
              <a:rPr lang="en-US" sz="1400" b="1" i="1" dirty="0" err="1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Kompresi</a:t>
            </a:r>
            <a:r>
              <a:rPr lang="en-US" sz="1400" b="1" i="1" dirty="0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 Adaptive </a:t>
            </a:r>
            <a:r>
              <a:rPr lang="en-US" sz="1400" b="1" i="1" dirty="0" err="1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Menggunakan</a:t>
            </a:r>
            <a:r>
              <a:rPr lang="en-US" sz="1400" b="1" i="1" dirty="0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 </a:t>
            </a:r>
            <a:r>
              <a:rPr lang="en-US" sz="1400" b="1" i="1" dirty="0" err="1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Metode</a:t>
            </a:r>
            <a:r>
              <a:rPr lang="en-US" sz="1400" b="1" i="1" dirty="0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 </a:t>
            </a:r>
            <a:r>
              <a:rPr lang="en-US" sz="1400" b="1" i="1" dirty="0" err="1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Heatshrink</a:t>
            </a:r>
            <a:r>
              <a:rPr lang="en-US" sz="1400" b="1" i="1" dirty="0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 </a:t>
            </a:r>
            <a:r>
              <a:rPr lang="en-US" sz="1400" b="1" i="1" dirty="0" err="1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Untuk</a:t>
            </a:r>
            <a:r>
              <a:rPr lang="en-US" sz="1400" b="1" i="1" dirty="0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 </a:t>
            </a:r>
            <a:r>
              <a:rPr lang="en-US" sz="1400" b="1" i="1" dirty="0" err="1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Pengiriman</a:t>
            </a:r>
            <a:r>
              <a:rPr lang="en-US" sz="1400" b="1" i="1" dirty="0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 Data pada Wireless Sensor Network </a:t>
            </a:r>
            <a:r>
              <a:rPr lang="en-US" sz="1400" b="1" i="1" dirty="0" err="1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Berbasis</a:t>
            </a:r>
            <a:r>
              <a:rPr lang="en-US" sz="1400" b="1" i="1" dirty="0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 Zigbee</a:t>
            </a:r>
            <a:endParaRPr lang="id" sz="1400" i="1" dirty="0">
              <a:solidFill>
                <a:schemeClr val="bg1">
                  <a:lumMod val="95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5158" y="0"/>
            <a:ext cx="2167142" cy="1396258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014151" y="2233896"/>
            <a:ext cx="827899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 Light" panose="020B0306030504020204"/>
              </a:rPr>
              <a:t>Evaluasi Pengujian Performa Sistem – Akurasi Pengiriman Data ZigBee pada Jaringan </a:t>
            </a:r>
            <a:r>
              <a:rPr lang="en" sz="20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 Light" panose="020B0306030504020204"/>
              </a:rPr>
              <a:t>Multi Hop</a:t>
            </a:r>
            <a:endParaRPr lang="en-US" sz="2000" i="1" dirty="0">
              <a:latin typeface="Open Sans Light" panose="020B0306030504020204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364974" y="1991973"/>
            <a:ext cx="9157252" cy="340166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1CED909A-B37E-491C-8A5B-DC796B40A7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4464196"/>
              </p:ext>
            </p:extLst>
          </p:nvPr>
        </p:nvGraphicFramePr>
        <p:xfrm>
          <a:off x="3245707" y="3294617"/>
          <a:ext cx="5700585" cy="1932243"/>
        </p:xfrm>
        <a:graphic>
          <a:graphicData uri="http://schemas.openxmlformats.org/drawingml/2006/table">
            <a:tbl>
              <a:tblPr firstRow="1" firstCol="1" bandRow="1">
                <a:tableStyleId>{B301B821-A1FF-4177-AEE7-76D212191A09}</a:tableStyleId>
              </a:tblPr>
              <a:tblGrid>
                <a:gridCol w="1899540">
                  <a:extLst>
                    <a:ext uri="{9D8B030D-6E8A-4147-A177-3AD203B41FA5}">
                      <a16:colId xmlns:a16="http://schemas.microsoft.com/office/drawing/2014/main" val="1477068775"/>
                    </a:ext>
                  </a:extLst>
                </a:gridCol>
                <a:gridCol w="1899540">
                  <a:extLst>
                    <a:ext uri="{9D8B030D-6E8A-4147-A177-3AD203B41FA5}">
                      <a16:colId xmlns:a16="http://schemas.microsoft.com/office/drawing/2014/main" val="1563141088"/>
                    </a:ext>
                  </a:extLst>
                </a:gridCol>
                <a:gridCol w="1901505">
                  <a:extLst>
                    <a:ext uri="{9D8B030D-6E8A-4147-A177-3AD203B41FA5}">
                      <a16:colId xmlns:a16="http://schemas.microsoft.com/office/drawing/2014/main" val="2641678763"/>
                    </a:ext>
                  </a:extLst>
                </a:gridCol>
              </a:tblGrid>
              <a:tr h="644081">
                <a:tc gridSpan="3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effectLst/>
                        </a:rPr>
                        <a:t>Akurasi</a:t>
                      </a:r>
                      <a:r>
                        <a:rPr lang="en-US" sz="1800" dirty="0">
                          <a:effectLst/>
                        </a:rPr>
                        <a:t> </a:t>
                      </a:r>
                      <a:r>
                        <a:rPr lang="en-US" sz="1800" dirty="0" err="1">
                          <a:effectLst/>
                        </a:rPr>
                        <a:t>Pengiriman</a:t>
                      </a:r>
                      <a:r>
                        <a:rPr lang="en-US" sz="1800" dirty="0">
                          <a:effectLst/>
                        </a:rPr>
                        <a:t> ZigBee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7089843"/>
                  </a:ext>
                </a:extLst>
              </a:tr>
              <a:tr h="644081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dirty="0">
                          <a:effectLst/>
                        </a:rPr>
                        <a:t>±10 meter</a:t>
                      </a:r>
                      <a:endParaRPr lang="en-US" sz="16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dirty="0">
                          <a:effectLst/>
                        </a:rPr>
                        <a:t>±20 meter</a:t>
                      </a:r>
                      <a:endParaRPr lang="en-US" sz="16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dirty="0">
                          <a:effectLst/>
                        </a:rPr>
                        <a:t>±30 meter</a:t>
                      </a:r>
                      <a:endParaRPr lang="en-US" sz="16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22259104"/>
                  </a:ext>
                </a:extLst>
              </a:tr>
              <a:tr h="644081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</a:rPr>
                        <a:t>100%</a:t>
                      </a:r>
                      <a:endParaRPr lang="en-US" sz="16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</a:rPr>
                        <a:t>90,6%</a:t>
                      </a:r>
                      <a:endParaRPr lang="en-US" sz="16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</a:rPr>
                        <a:t>82,6 %</a:t>
                      </a:r>
                      <a:endParaRPr lang="en-US" sz="16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82451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71650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248400"/>
            <a:ext cx="12192000" cy="609600"/>
          </a:xfrm>
          <a:prstGeom prst="rect">
            <a:avLst/>
          </a:prstGeom>
          <a:gradFill flip="none" rotWithShape="1">
            <a:gsLst>
              <a:gs pos="0">
                <a:srgbClr val="00CCFF"/>
              </a:gs>
              <a:gs pos="100000">
                <a:srgbClr val="009999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" y="6359237"/>
            <a:ext cx="12191999" cy="692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-2" y="653143"/>
            <a:ext cx="4611759" cy="858068"/>
          </a:xfrm>
          <a:solidFill>
            <a:srgbClr val="00808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/>
          <a:p>
            <a:r>
              <a:rPr lang="en" sz="2800" dirty="0">
                <a:solidFill>
                  <a:schemeClr val="bg1"/>
                </a:solidFill>
                <a:latin typeface="Bebas"/>
              </a:rPr>
              <a:t>Uji Coba dan Evaluasi</a:t>
            </a:r>
            <a:endParaRPr lang="en-US" sz="2800" dirty="0">
              <a:solidFill>
                <a:schemeClr val="bg1"/>
              </a:solidFill>
              <a:latin typeface="Bebas"/>
            </a:endParaRPr>
          </a:p>
        </p:txBody>
      </p:sp>
      <p:sp>
        <p:nvSpPr>
          <p:cNvPr id="8" name="Shape 54"/>
          <p:cNvSpPr txBox="1">
            <a:spLocks/>
          </p:cNvSpPr>
          <p:nvPr/>
        </p:nvSpPr>
        <p:spPr>
          <a:xfrm>
            <a:off x="-2" y="6303817"/>
            <a:ext cx="12102302" cy="554183"/>
          </a:xfrm>
          <a:prstGeom prst="rect">
            <a:avLst/>
          </a:prstGeom>
        </p:spPr>
        <p:txBody>
          <a:bodyPr vert="horz" lIns="91425" tIns="91425" rIns="91425" bIns="91425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1400" b="1" i="1" dirty="0" err="1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Rancang</a:t>
            </a:r>
            <a:r>
              <a:rPr lang="en-US" sz="1400" b="1" i="1" dirty="0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 </a:t>
            </a:r>
            <a:r>
              <a:rPr lang="en-US" sz="1400" b="1" i="1" dirty="0" err="1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Bangun</a:t>
            </a:r>
            <a:r>
              <a:rPr lang="en-US" sz="1400" b="1" i="1" dirty="0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 </a:t>
            </a:r>
            <a:r>
              <a:rPr lang="en-US" sz="1400" b="1" i="1" dirty="0" err="1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Sistem</a:t>
            </a:r>
            <a:r>
              <a:rPr lang="en-US" sz="1400" b="1" i="1" dirty="0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 </a:t>
            </a:r>
            <a:r>
              <a:rPr lang="en-US" sz="1400" b="1" i="1" dirty="0" err="1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Deteksi</a:t>
            </a:r>
            <a:r>
              <a:rPr lang="en-US" sz="1400" b="1" i="1" dirty="0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 </a:t>
            </a:r>
            <a:r>
              <a:rPr lang="en-US" sz="1400" b="1" i="1" dirty="0" err="1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Pergerakan</a:t>
            </a:r>
            <a:r>
              <a:rPr lang="en-US" sz="1400" b="1" i="1" dirty="0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 Tanah </a:t>
            </a:r>
            <a:r>
              <a:rPr lang="en-US" sz="1400" b="1" i="1" dirty="0" err="1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dengan</a:t>
            </a:r>
            <a:r>
              <a:rPr lang="en-US" sz="1400" b="1" i="1" dirty="0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 </a:t>
            </a:r>
            <a:r>
              <a:rPr lang="en-US" sz="1400" b="1" i="1" dirty="0" err="1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Analisis</a:t>
            </a:r>
            <a:r>
              <a:rPr lang="en-US" sz="1400" b="1" i="1" dirty="0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 </a:t>
            </a:r>
            <a:r>
              <a:rPr lang="en-US" sz="1400" b="1" i="1" dirty="0" err="1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Silentt</a:t>
            </a:r>
            <a:r>
              <a:rPr lang="en-US" sz="1400" b="1" i="1" dirty="0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 Zone </a:t>
            </a:r>
            <a:r>
              <a:rPr lang="en-US" sz="1400" b="1" i="1" dirty="0" err="1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dari</a:t>
            </a:r>
            <a:r>
              <a:rPr lang="en-US" sz="1400" b="1" i="1" dirty="0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  </a:t>
            </a:r>
            <a:r>
              <a:rPr lang="en-US" sz="1400" b="1" i="1" dirty="0" err="1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Jaringan</a:t>
            </a:r>
            <a:r>
              <a:rPr lang="en-US" sz="1400" b="1" i="1" dirty="0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 Sensor </a:t>
            </a:r>
            <a:r>
              <a:rPr lang="en-US" sz="1400" b="1" i="1" dirty="0" err="1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Nirkabel</a:t>
            </a:r>
            <a:r>
              <a:rPr lang="en-US" sz="1400" b="1" i="1" dirty="0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 </a:t>
            </a:r>
            <a:r>
              <a:rPr lang="en-US" sz="1400" b="1" i="1" dirty="0" err="1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Tersebar</a:t>
            </a:r>
            <a:r>
              <a:rPr lang="en-US" sz="1400" b="1" i="1" dirty="0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 </a:t>
            </a:r>
            <a:r>
              <a:rPr lang="en-US" sz="1400" b="1" i="1" dirty="0" err="1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Berbasis</a:t>
            </a:r>
            <a:r>
              <a:rPr lang="en-US" sz="1400" b="1" i="1" dirty="0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 </a:t>
            </a:r>
            <a:r>
              <a:rPr lang="en-US" sz="1400" b="1" i="1" dirty="0" err="1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Zigbee</a:t>
            </a:r>
            <a:endParaRPr lang="id" sz="1400" i="1" dirty="0">
              <a:solidFill>
                <a:schemeClr val="bg1">
                  <a:lumMod val="95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5158" y="0"/>
            <a:ext cx="2167142" cy="1396258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669775" y="2080680"/>
            <a:ext cx="896774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 Light" panose="020B0306030504020204"/>
              </a:rPr>
              <a:t>Evaluasi Pengujian Performa Sistem – Waktu Kompresi Data</a:t>
            </a: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latin typeface="Open Sans Light" panose="020B0306030504020204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364974" y="1991972"/>
            <a:ext cx="9157252" cy="39377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EAA98B87-71AD-4032-BBA4-6BE4796AB5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0142766"/>
              </p:ext>
            </p:extLst>
          </p:nvPr>
        </p:nvGraphicFramePr>
        <p:xfrm>
          <a:off x="3329943" y="2568842"/>
          <a:ext cx="5532114" cy="32827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03002">
                  <a:extLst>
                    <a:ext uri="{9D8B030D-6E8A-4147-A177-3AD203B41FA5}">
                      <a16:colId xmlns:a16="http://schemas.microsoft.com/office/drawing/2014/main" val="1659549832"/>
                    </a:ext>
                  </a:extLst>
                </a:gridCol>
                <a:gridCol w="611100">
                  <a:extLst>
                    <a:ext uri="{9D8B030D-6E8A-4147-A177-3AD203B41FA5}">
                      <a16:colId xmlns:a16="http://schemas.microsoft.com/office/drawing/2014/main" val="2402513394"/>
                    </a:ext>
                  </a:extLst>
                </a:gridCol>
                <a:gridCol w="703002">
                  <a:extLst>
                    <a:ext uri="{9D8B030D-6E8A-4147-A177-3AD203B41FA5}">
                      <a16:colId xmlns:a16="http://schemas.microsoft.com/office/drawing/2014/main" val="2153387745"/>
                    </a:ext>
                  </a:extLst>
                </a:gridCol>
                <a:gridCol w="703002">
                  <a:extLst>
                    <a:ext uri="{9D8B030D-6E8A-4147-A177-3AD203B41FA5}">
                      <a16:colId xmlns:a16="http://schemas.microsoft.com/office/drawing/2014/main" val="2836560684"/>
                    </a:ext>
                  </a:extLst>
                </a:gridCol>
                <a:gridCol w="703002">
                  <a:extLst>
                    <a:ext uri="{9D8B030D-6E8A-4147-A177-3AD203B41FA5}">
                      <a16:colId xmlns:a16="http://schemas.microsoft.com/office/drawing/2014/main" val="4000728183"/>
                    </a:ext>
                  </a:extLst>
                </a:gridCol>
                <a:gridCol w="703002">
                  <a:extLst>
                    <a:ext uri="{9D8B030D-6E8A-4147-A177-3AD203B41FA5}">
                      <a16:colId xmlns:a16="http://schemas.microsoft.com/office/drawing/2014/main" val="653105944"/>
                    </a:ext>
                  </a:extLst>
                </a:gridCol>
                <a:gridCol w="703002">
                  <a:extLst>
                    <a:ext uri="{9D8B030D-6E8A-4147-A177-3AD203B41FA5}">
                      <a16:colId xmlns:a16="http://schemas.microsoft.com/office/drawing/2014/main" val="3419474881"/>
                    </a:ext>
                  </a:extLst>
                </a:gridCol>
                <a:gridCol w="703002">
                  <a:extLst>
                    <a:ext uri="{9D8B030D-6E8A-4147-A177-3AD203B41FA5}">
                      <a16:colId xmlns:a16="http://schemas.microsoft.com/office/drawing/2014/main" val="765765269"/>
                    </a:ext>
                  </a:extLst>
                </a:gridCol>
              </a:tblGrid>
              <a:tr h="252514">
                <a:tc row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Panjang Data</a:t>
                      </a: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Uji Coba</a:t>
                      </a: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gridSpan="6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Konfigurasi</a:t>
                      </a: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8965951"/>
                  </a:ext>
                </a:extLst>
              </a:tr>
              <a:tr h="50503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HS (4,3)</a:t>
                      </a:r>
                      <a:endParaRPr lang="en-US" sz="13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HS (5,4)</a:t>
                      </a:r>
                      <a:endParaRPr lang="en-US" sz="13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HS (6,5)</a:t>
                      </a:r>
                      <a:endParaRPr lang="en-US" sz="13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HS (7,6)</a:t>
                      </a:r>
                      <a:endParaRPr lang="en-US" sz="13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HS (8,7)</a:t>
                      </a:r>
                      <a:endParaRPr lang="en-US" sz="13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HS (9,8)</a:t>
                      </a:r>
                      <a:endParaRPr lang="en-US" sz="13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179836789"/>
                  </a:ext>
                </a:extLst>
              </a:tr>
              <a:tr h="505031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584</a:t>
                      </a: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Waktu</a:t>
                      </a: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0.05804</a:t>
                      </a:r>
                      <a:endParaRPr lang="en-US" sz="13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0.04692</a:t>
                      </a:r>
                      <a:endParaRPr lang="en-US" sz="13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0.04142</a:t>
                      </a: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0.03231</a:t>
                      </a: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0.02948</a:t>
                      </a: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0.03005</a:t>
                      </a: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572088711"/>
                  </a:ext>
                </a:extLst>
              </a:tr>
              <a:tr h="505031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980</a:t>
                      </a: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Waktu</a:t>
                      </a: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0.09688</a:t>
                      </a:r>
                      <a:endParaRPr lang="en-US" sz="13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0.08148</a:t>
                      </a: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0.0688</a:t>
                      </a: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0.05472</a:t>
                      </a: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0.0529</a:t>
                      </a: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0.0499</a:t>
                      </a: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293746855"/>
                  </a:ext>
                </a:extLst>
              </a:tr>
              <a:tr h="505031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1280</a:t>
                      </a: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Waktu</a:t>
                      </a: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0.12733</a:t>
                      </a: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0.11091</a:t>
                      </a: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0.0877</a:t>
                      </a: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0.07781</a:t>
                      </a: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0.0784</a:t>
                      </a: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 err="1">
                          <a:effectLst/>
                        </a:rPr>
                        <a:t>gagal</a:t>
                      </a:r>
                      <a:endParaRPr lang="en-US" sz="13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8445923"/>
                  </a:ext>
                </a:extLst>
              </a:tr>
              <a:tr h="505031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1345</a:t>
                      </a: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Waktu</a:t>
                      </a: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0.13365</a:t>
                      </a: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0.11642</a:t>
                      </a: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0.09174</a:t>
                      </a: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0.08168</a:t>
                      </a:r>
                      <a:endParaRPr lang="en-US" sz="13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0.08238</a:t>
                      </a: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 err="1">
                          <a:effectLst/>
                        </a:rPr>
                        <a:t>gagal</a:t>
                      </a:r>
                      <a:endParaRPr lang="en-US" sz="13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9544125"/>
                  </a:ext>
                </a:extLst>
              </a:tr>
              <a:tr h="505031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300">
                          <a:effectLst/>
                        </a:rPr>
                        <a:t>1870</a:t>
                      </a: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300">
                          <a:effectLst/>
                        </a:rPr>
                        <a:t>Waktu</a:t>
                      </a: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300">
                          <a:effectLst/>
                        </a:rPr>
                        <a:t>0.19124</a:t>
                      </a: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300">
                          <a:effectLst/>
                        </a:rPr>
                        <a:t>0.16759</a:t>
                      </a: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300">
                          <a:effectLst/>
                        </a:rPr>
                        <a:t>0.14966</a:t>
                      </a: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300">
                          <a:effectLst/>
                        </a:rPr>
                        <a:t>0.14012</a:t>
                      </a: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300" dirty="0">
                          <a:effectLst/>
                        </a:rPr>
                        <a:t>gagal</a:t>
                      </a:r>
                      <a:endParaRPr lang="en-US" sz="13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g</a:t>
                      </a:r>
                      <a:r>
                        <a:rPr lang="id-ID" sz="1300" dirty="0">
                          <a:effectLst/>
                        </a:rPr>
                        <a:t>agal</a:t>
                      </a:r>
                      <a:endParaRPr lang="en-US" sz="13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5373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15620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248400"/>
            <a:ext cx="12192000" cy="609600"/>
          </a:xfrm>
          <a:prstGeom prst="rect">
            <a:avLst/>
          </a:prstGeom>
          <a:gradFill flip="none" rotWithShape="1">
            <a:gsLst>
              <a:gs pos="0">
                <a:srgbClr val="00CCFF"/>
              </a:gs>
              <a:gs pos="100000">
                <a:srgbClr val="009999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" y="6359237"/>
            <a:ext cx="12191999" cy="692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-2" y="653143"/>
            <a:ext cx="4611759" cy="858068"/>
          </a:xfrm>
          <a:solidFill>
            <a:srgbClr val="00808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/>
          <a:p>
            <a:r>
              <a:rPr lang="en" sz="2800" dirty="0">
                <a:solidFill>
                  <a:schemeClr val="bg1"/>
                </a:solidFill>
                <a:latin typeface="Bebas"/>
              </a:rPr>
              <a:t>Uji Coba dan Evaluasi</a:t>
            </a:r>
            <a:endParaRPr lang="en-US" sz="2800" dirty="0">
              <a:solidFill>
                <a:schemeClr val="bg1"/>
              </a:solidFill>
              <a:latin typeface="Bebas"/>
            </a:endParaRPr>
          </a:p>
        </p:txBody>
      </p:sp>
      <p:sp>
        <p:nvSpPr>
          <p:cNvPr id="8" name="Shape 54"/>
          <p:cNvSpPr txBox="1">
            <a:spLocks/>
          </p:cNvSpPr>
          <p:nvPr/>
        </p:nvSpPr>
        <p:spPr>
          <a:xfrm>
            <a:off x="-2" y="6303817"/>
            <a:ext cx="12102302" cy="554183"/>
          </a:xfrm>
          <a:prstGeom prst="rect">
            <a:avLst/>
          </a:prstGeom>
        </p:spPr>
        <p:txBody>
          <a:bodyPr vert="horz" lIns="91425" tIns="91425" rIns="91425" bIns="91425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1400" b="1" i="1" dirty="0" err="1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Implementasi</a:t>
            </a:r>
            <a:r>
              <a:rPr lang="en-US" sz="1400" b="1" i="1" dirty="0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 </a:t>
            </a:r>
            <a:r>
              <a:rPr lang="en-US" sz="1400" b="1" i="1" dirty="0" err="1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Kompresi</a:t>
            </a:r>
            <a:r>
              <a:rPr lang="en-US" sz="1400" b="1" i="1" dirty="0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 Adaptive </a:t>
            </a:r>
            <a:r>
              <a:rPr lang="en-US" sz="1400" b="1" i="1" dirty="0" err="1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Menggunakan</a:t>
            </a:r>
            <a:r>
              <a:rPr lang="en-US" sz="1400" b="1" i="1" dirty="0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 </a:t>
            </a:r>
            <a:r>
              <a:rPr lang="en-US" sz="1400" b="1" i="1" dirty="0" err="1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Metode</a:t>
            </a:r>
            <a:r>
              <a:rPr lang="en-US" sz="1400" b="1" i="1" dirty="0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 </a:t>
            </a:r>
            <a:r>
              <a:rPr lang="en-US" sz="1400" b="1" i="1" dirty="0" err="1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Heatshrink</a:t>
            </a:r>
            <a:r>
              <a:rPr lang="en-US" sz="1400" b="1" i="1" dirty="0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 </a:t>
            </a:r>
            <a:r>
              <a:rPr lang="en-US" sz="1400" b="1" i="1" dirty="0" err="1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Untuk</a:t>
            </a:r>
            <a:r>
              <a:rPr lang="en-US" sz="1400" b="1" i="1" dirty="0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 </a:t>
            </a:r>
            <a:r>
              <a:rPr lang="en-US" sz="1400" b="1" i="1" dirty="0" err="1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Pengiriman</a:t>
            </a:r>
            <a:r>
              <a:rPr lang="en-US" sz="1400" b="1" i="1" dirty="0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 Data pada Wireless Sensor Network </a:t>
            </a:r>
            <a:r>
              <a:rPr lang="en-US" sz="1400" b="1" i="1" dirty="0" err="1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Berbasis</a:t>
            </a:r>
            <a:r>
              <a:rPr lang="en-US" sz="1400" b="1" i="1" dirty="0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 Zigbee</a:t>
            </a:r>
            <a:endParaRPr lang="id" sz="1400" i="1" dirty="0">
              <a:solidFill>
                <a:schemeClr val="bg1">
                  <a:lumMod val="95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5158" y="0"/>
            <a:ext cx="2167142" cy="1396258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372139" y="2080680"/>
            <a:ext cx="756302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 Light" panose="020B0306030504020204"/>
              </a:rPr>
              <a:t>Evaluasi Pengujian Performa Sistem – Waktu Dekompresi Data</a:t>
            </a: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latin typeface="Open Sans Light" panose="020B0306030504020204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364974" y="1991972"/>
            <a:ext cx="9157252" cy="39377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70A7100C-9C91-474E-89B2-D60B727BCF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9610431"/>
              </p:ext>
            </p:extLst>
          </p:nvPr>
        </p:nvGraphicFramePr>
        <p:xfrm>
          <a:off x="3103808" y="2569498"/>
          <a:ext cx="6130344" cy="324943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87032">
                  <a:extLst>
                    <a:ext uri="{9D8B030D-6E8A-4147-A177-3AD203B41FA5}">
                      <a16:colId xmlns:a16="http://schemas.microsoft.com/office/drawing/2014/main" val="2460993833"/>
                    </a:ext>
                  </a:extLst>
                </a:gridCol>
                <a:gridCol w="621120">
                  <a:extLst>
                    <a:ext uri="{9D8B030D-6E8A-4147-A177-3AD203B41FA5}">
                      <a16:colId xmlns:a16="http://schemas.microsoft.com/office/drawing/2014/main" val="1634675889"/>
                    </a:ext>
                  </a:extLst>
                </a:gridCol>
                <a:gridCol w="787032">
                  <a:extLst>
                    <a:ext uri="{9D8B030D-6E8A-4147-A177-3AD203B41FA5}">
                      <a16:colId xmlns:a16="http://schemas.microsoft.com/office/drawing/2014/main" val="1448891210"/>
                    </a:ext>
                  </a:extLst>
                </a:gridCol>
                <a:gridCol w="787032">
                  <a:extLst>
                    <a:ext uri="{9D8B030D-6E8A-4147-A177-3AD203B41FA5}">
                      <a16:colId xmlns:a16="http://schemas.microsoft.com/office/drawing/2014/main" val="1282431967"/>
                    </a:ext>
                  </a:extLst>
                </a:gridCol>
                <a:gridCol w="787032">
                  <a:extLst>
                    <a:ext uri="{9D8B030D-6E8A-4147-A177-3AD203B41FA5}">
                      <a16:colId xmlns:a16="http://schemas.microsoft.com/office/drawing/2014/main" val="2901970438"/>
                    </a:ext>
                  </a:extLst>
                </a:gridCol>
                <a:gridCol w="787032">
                  <a:extLst>
                    <a:ext uri="{9D8B030D-6E8A-4147-A177-3AD203B41FA5}">
                      <a16:colId xmlns:a16="http://schemas.microsoft.com/office/drawing/2014/main" val="3169106783"/>
                    </a:ext>
                  </a:extLst>
                </a:gridCol>
                <a:gridCol w="787032">
                  <a:extLst>
                    <a:ext uri="{9D8B030D-6E8A-4147-A177-3AD203B41FA5}">
                      <a16:colId xmlns:a16="http://schemas.microsoft.com/office/drawing/2014/main" val="237684886"/>
                    </a:ext>
                  </a:extLst>
                </a:gridCol>
                <a:gridCol w="787032">
                  <a:extLst>
                    <a:ext uri="{9D8B030D-6E8A-4147-A177-3AD203B41FA5}">
                      <a16:colId xmlns:a16="http://schemas.microsoft.com/office/drawing/2014/main" val="1733936306"/>
                    </a:ext>
                  </a:extLst>
                </a:gridCol>
              </a:tblGrid>
              <a:tr h="292674">
                <a:tc row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Panjang Data</a:t>
                      </a: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4584" marR="94584" marT="47292" marB="47292" anchor="ctr"/>
                </a:tc>
                <a:tc row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Uji Coba</a:t>
                      </a: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4584" marR="94584" marT="47292" marB="47292" anchor="ctr"/>
                </a:tc>
                <a:tc gridSpan="6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Konfigurasi</a:t>
                      </a: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4584" marR="94584" marT="47292" marB="47292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6179907"/>
                  </a:ext>
                </a:extLst>
              </a:tr>
              <a:tr h="49278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HS (4,3)</a:t>
                      </a:r>
                      <a:endParaRPr lang="en-US" sz="13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938" marR="7093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HS (5,4)</a:t>
                      </a:r>
                      <a:endParaRPr lang="en-US" sz="13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938" marR="7093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HS (6,5)</a:t>
                      </a:r>
                      <a:endParaRPr lang="en-US" sz="13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938" marR="7093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HS (7,6)</a:t>
                      </a:r>
                      <a:endParaRPr lang="en-US" sz="13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938" marR="7093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HS (8,7)</a:t>
                      </a:r>
                      <a:endParaRPr lang="en-US" sz="13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938" marR="7093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HS (9,8)</a:t>
                      </a:r>
                      <a:endParaRPr lang="en-US" sz="13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938" marR="70938" marT="0" marB="0" anchor="ctr"/>
                </a:tc>
                <a:extLst>
                  <a:ext uri="{0D108BD9-81ED-4DB2-BD59-A6C34878D82A}">
                    <a16:rowId xmlns:a16="http://schemas.microsoft.com/office/drawing/2014/main" val="2669849553"/>
                  </a:ext>
                </a:extLst>
              </a:tr>
              <a:tr h="492789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584</a:t>
                      </a: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938" marR="7093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Waktu</a:t>
                      </a: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938" marR="7093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300">
                          <a:effectLst/>
                        </a:rPr>
                        <a:t>0.020436</a:t>
                      </a: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938" marR="7093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300">
                          <a:effectLst/>
                        </a:rPr>
                        <a:t>0.018062</a:t>
                      </a: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938" marR="7093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300">
                          <a:effectLst/>
                        </a:rPr>
                        <a:t>0.016648</a:t>
                      </a: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938" marR="7093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300">
                          <a:effectLst/>
                        </a:rPr>
                        <a:t>0.013286</a:t>
                      </a: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938" marR="7093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300">
                          <a:effectLst/>
                        </a:rPr>
                        <a:t>0.011669</a:t>
                      </a: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938" marR="7093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300">
                          <a:effectLst/>
                        </a:rPr>
                        <a:t>0.011856</a:t>
                      </a: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938" marR="70938" marT="0" marB="0" anchor="ctr"/>
                </a:tc>
                <a:extLst>
                  <a:ext uri="{0D108BD9-81ED-4DB2-BD59-A6C34878D82A}">
                    <a16:rowId xmlns:a16="http://schemas.microsoft.com/office/drawing/2014/main" val="1944758105"/>
                  </a:ext>
                </a:extLst>
              </a:tr>
              <a:tr h="492789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980</a:t>
                      </a: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938" marR="7093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Waktu</a:t>
                      </a: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938" marR="7093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300">
                          <a:effectLst/>
                        </a:rPr>
                        <a:t>0.033833</a:t>
                      </a: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938" marR="7093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300" dirty="0">
                          <a:effectLst/>
                        </a:rPr>
                        <a:t>0.031182</a:t>
                      </a:r>
                      <a:endParaRPr lang="en-US" sz="13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938" marR="7093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300">
                          <a:effectLst/>
                        </a:rPr>
                        <a:t>0.027464</a:t>
                      </a: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938" marR="7093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300">
                          <a:effectLst/>
                        </a:rPr>
                        <a:t>0.022094</a:t>
                      </a: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938" marR="7093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300">
                          <a:effectLst/>
                        </a:rPr>
                        <a:t>0.01983</a:t>
                      </a: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938" marR="7093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300">
                          <a:effectLst/>
                        </a:rPr>
                        <a:t>0.018288</a:t>
                      </a: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938" marR="70938" marT="0" marB="0" anchor="ctr"/>
                </a:tc>
                <a:extLst>
                  <a:ext uri="{0D108BD9-81ED-4DB2-BD59-A6C34878D82A}">
                    <a16:rowId xmlns:a16="http://schemas.microsoft.com/office/drawing/2014/main" val="1475022907"/>
                  </a:ext>
                </a:extLst>
              </a:tr>
              <a:tr h="492789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1280</a:t>
                      </a: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938" marR="7093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Waktu</a:t>
                      </a: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938" marR="7093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300">
                          <a:effectLst/>
                        </a:rPr>
                        <a:t>0.044415</a:t>
                      </a: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938" marR="7093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300">
                          <a:effectLst/>
                        </a:rPr>
                        <a:t>0.042452</a:t>
                      </a: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938" marR="7093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300">
                          <a:effectLst/>
                        </a:rPr>
                        <a:t>0.034629</a:t>
                      </a: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938" marR="7093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300">
                          <a:effectLst/>
                        </a:rPr>
                        <a:t>0.030599</a:t>
                      </a: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938" marR="7093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300">
                          <a:effectLst/>
                        </a:rPr>
                        <a:t>0.027731</a:t>
                      </a: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938" marR="7093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 err="1">
                          <a:effectLst/>
                        </a:rPr>
                        <a:t>gagal</a:t>
                      </a:r>
                      <a:endParaRPr lang="en-US" sz="13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938" marR="70938" marT="0" marB="0"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4269809"/>
                  </a:ext>
                </a:extLst>
              </a:tr>
              <a:tr h="492789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1345</a:t>
                      </a: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938" marR="7093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Waktu</a:t>
                      </a: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938" marR="7093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300">
                          <a:effectLst/>
                        </a:rPr>
                        <a:t>0.046591</a:t>
                      </a: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938" marR="7093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300">
                          <a:effectLst/>
                        </a:rPr>
                        <a:t>0.044518</a:t>
                      </a: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938" marR="7093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300">
                          <a:effectLst/>
                        </a:rPr>
                        <a:t>0.036244</a:t>
                      </a: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938" marR="7093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300">
                          <a:effectLst/>
                        </a:rPr>
                        <a:t>0.032141</a:t>
                      </a: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938" marR="7093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300">
                          <a:effectLst/>
                        </a:rPr>
                        <a:t>0.028978</a:t>
                      </a: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938" marR="7093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 err="1">
                          <a:effectLst/>
                        </a:rPr>
                        <a:t>gagal</a:t>
                      </a:r>
                      <a:endParaRPr lang="en-US" sz="13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938" marR="70938" marT="0" marB="0"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7292447"/>
                  </a:ext>
                </a:extLst>
              </a:tr>
              <a:tr h="492789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300">
                          <a:effectLst/>
                        </a:rPr>
                        <a:t>1870</a:t>
                      </a: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938" marR="7093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300">
                          <a:effectLst/>
                        </a:rPr>
                        <a:t>Waktu</a:t>
                      </a: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938" marR="7093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300">
                          <a:effectLst/>
                        </a:rPr>
                        <a:t>0.066589</a:t>
                      </a: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938" marR="7093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300">
                          <a:effectLst/>
                        </a:rPr>
                        <a:t>0.064135</a:t>
                      </a: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938" marR="7093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300">
                          <a:effectLst/>
                        </a:rPr>
                        <a:t>0.059676</a:t>
                      </a: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938" marR="7093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300">
                          <a:effectLst/>
                        </a:rPr>
                        <a:t>0.055481</a:t>
                      </a: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938" marR="7093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300" dirty="0">
                          <a:effectLst/>
                        </a:rPr>
                        <a:t>gagal</a:t>
                      </a:r>
                      <a:endParaRPr lang="en-US" sz="13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938" marR="70938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300" dirty="0">
                          <a:effectLst/>
                        </a:rPr>
                        <a:t>gagal</a:t>
                      </a:r>
                      <a:endParaRPr lang="en-US" sz="13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938" marR="70938" marT="0" marB="0"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72756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33798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248400"/>
            <a:ext cx="12192000" cy="609600"/>
          </a:xfrm>
          <a:prstGeom prst="rect">
            <a:avLst/>
          </a:prstGeom>
          <a:gradFill flip="none" rotWithShape="1">
            <a:gsLst>
              <a:gs pos="0">
                <a:srgbClr val="00CCFF"/>
              </a:gs>
              <a:gs pos="100000">
                <a:srgbClr val="009999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" y="6359237"/>
            <a:ext cx="12191999" cy="692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hape 54"/>
          <p:cNvSpPr txBox="1">
            <a:spLocks/>
          </p:cNvSpPr>
          <p:nvPr/>
        </p:nvSpPr>
        <p:spPr>
          <a:xfrm>
            <a:off x="-2" y="6303817"/>
            <a:ext cx="12102302" cy="554183"/>
          </a:xfrm>
          <a:prstGeom prst="rect">
            <a:avLst/>
          </a:prstGeom>
        </p:spPr>
        <p:txBody>
          <a:bodyPr vert="horz" lIns="91425" tIns="91425" rIns="91425" bIns="91425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1400" b="1" i="1" dirty="0" err="1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Implementasi</a:t>
            </a:r>
            <a:r>
              <a:rPr lang="en-US" sz="1400" b="1" i="1" dirty="0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 </a:t>
            </a:r>
            <a:r>
              <a:rPr lang="en-US" sz="1400" b="1" i="1" dirty="0" err="1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Kompresi</a:t>
            </a:r>
            <a:r>
              <a:rPr lang="en-US" sz="1400" b="1" i="1" dirty="0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 Adaptive </a:t>
            </a:r>
            <a:r>
              <a:rPr lang="en-US" sz="1400" b="1" i="1" dirty="0" err="1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Menggunakan</a:t>
            </a:r>
            <a:r>
              <a:rPr lang="en-US" sz="1400" b="1" i="1" dirty="0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 </a:t>
            </a:r>
            <a:r>
              <a:rPr lang="en-US" sz="1400" b="1" i="1" dirty="0" err="1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Metode</a:t>
            </a:r>
            <a:r>
              <a:rPr lang="en-US" sz="1400" b="1" i="1" dirty="0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 </a:t>
            </a:r>
            <a:r>
              <a:rPr lang="en-US" sz="1400" b="1" i="1" dirty="0" err="1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Heatshrink</a:t>
            </a:r>
            <a:r>
              <a:rPr lang="en-US" sz="1400" b="1" i="1" dirty="0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 </a:t>
            </a:r>
            <a:r>
              <a:rPr lang="en-US" sz="1400" b="1" i="1" dirty="0" err="1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Untuk</a:t>
            </a:r>
            <a:r>
              <a:rPr lang="en-US" sz="1400" b="1" i="1" dirty="0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 </a:t>
            </a:r>
            <a:r>
              <a:rPr lang="en-US" sz="1400" b="1" i="1" dirty="0" err="1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Pengiriman</a:t>
            </a:r>
            <a:r>
              <a:rPr lang="en-US" sz="1400" b="1" i="1" dirty="0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 Data pada Wireless Sensor Network </a:t>
            </a:r>
            <a:r>
              <a:rPr lang="en-US" sz="1400" b="1" i="1" dirty="0" err="1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Berbasis</a:t>
            </a:r>
            <a:r>
              <a:rPr lang="en-US" sz="1400" b="1" i="1" dirty="0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 Zigbee</a:t>
            </a:r>
            <a:endParaRPr lang="id" sz="1400" i="1" dirty="0">
              <a:solidFill>
                <a:schemeClr val="bg1">
                  <a:lumMod val="95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-2" y="653143"/>
            <a:ext cx="4611759" cy="858068"/>
          </a:xfrm>
          <a:solidFill>
            <a:srgbClr val="00808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" sz="4000" dirty="0">
                <a:solidFill>
                  <a:schemeClr val="bg1"/>
                </a:solidFill>
                <a:latin typeface="Bebas"/>
              </a:rPr>
              <a:t>Outline</a:t>
            </a:r>
            <a:endParaRPr lang="en-US" sz="4000" dirty="0">
              <a:solidFill>
                <a:schemeClr val="bg1"/>
              </a:solidFill>
              <a:latin typeface="Bebas"/>
            </a:endParaRPr>
          </a:p>
        </p:txBody>
      </p:sp>
      <p:grpSp>
        <p:nvGrpSpPr>
          <p:cNvPr id="16" name="Group 146"/>
          <p:cNvGrpSpPr/>
          <p:nvPr/>
        </p:nvGrpSpPr>
        <p:grpSpPr>
          <a:xfrm>
            <a:off x="728870" y="2033309"/>
            <a:ext cx="2117175" cy="3980940"/>
            <a:chOff x="0" y="0"/>
            <a:chExt cx="2367098" cy="4450872"/>
          </a:xfrm>
        </p:grpSpPr>
        <p:sp>
          <p:nvSpPr>
            <p:cNvPr id="17" name="Shape 141"/>
            <p:cNvSpPr/>
            <p:nvPr/>
          </p:nvSpPr>
          <p:spPr>
            <a:xfrm>
              <a:off x="0" y="1565059"/>
              <a:ext cx="2367098" cy="28858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6528"/>
                  </a:moveTo>
                  <a:lnTo>
                    <a:pt x="0" y="21600"/>
                  </a:lnTo>
                  <a:lnTo>
                    <a:pt x="0" y="5071"/>
                  </a:lnTo>
                  <a:lnTo>
                    <a:pt x="21600" y="0"/>
                  </a:lnTo>
                  <a:cubicBezTo>
                    <a:pt x="21600" y="0"/>
                    <a:pt x="21600" y="16528"/>
                    <a:pt x="21600" y="16528"/>
                  </a:cubicBezTo>
                  <a:close/>
                </a:path>
              </a:pathLst>
            </a:custGeom>
            <a:solidFill>
              <a:srgbClr val="00C1E8"/>
            </a:solidFill>
            <a:ln w="12700" cap="flat">
              <a:solidFill>
                <a:schemeClr val="bg2">
                  <a:lumMod val="25000"/>
                </a:schemeClr>
              </a:solidFill>
              <a:prstDash val="solid"/>
              <a:miter lim="400000"/>
            </a:ln>
            <a:effectLst/>
          </p:spPr>
          <p:txBody>
            <a:bodyPr wrap="square" lIns="20320" tIns="20320" rIns="20320" bIns="20320" numCol="1" anchor="ctr">
              <a:noAutofit/>
            </a:bodyPr>
            <a:lstStyle/>
            <a:p>
              <a:pPr defTabSz="584200">
                <a:defRPr sz="2800">
                  <a:solidFill>
                    <a:srgbClr val="02BCD2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8" name="Shape 142"/>
            <p:cNvSpPr/>
            <p:nvPr/>
          </p:nvSpPr>
          <p:spPr>
            <a:xfrm>
              <a:off x="19066" y="2409438"/>
              <a:ext cx="2328965" cy="7917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27093" tIns="27093" rIns="27093" bIns="27093" numCol="1" anchor="t">
              <a:noAutofit/>
            </a:bodyPr>
            <a:lstStyle>
              <a:lvl1pPr>
                <a:defRPr sz="26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/>
              <a:r>
                <a:rPr sz="2400" dirty="0" err="1">
                  <a:latin typeface="Open Sans Light" panose="020B0306030504020204"/>
                </a:rPr>
                <a:t>Pendahuluan</a:t>
              </a:r>
              <a:endParaRPr sz="2400" dirty="0">
                <a:latin typeface="Open Sans Light" panose="020B0306030504020204"/>
              </a:endParaRPr>
            </a:p>
          </p:txBody>
        </p:sp>
        <p:sp>
          <p:nvSpPr>
            <p:cNvPr id="19" name="Shape 143"/>
            <p:cNvSpPr/>
            <p:nvPr/>
          </p:nvSpPr>
          <p:spPr>
            <a:xfrm>
              <a:off x="718865" y="0"/>
              <a:ext cx="1358736" cy="4061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27093" tIns="27093" rIns="27093" bIns="27093" numCol="1" anchor="t">
              <a:noAutofit/>
            </a:bodyPr>
            <a:lstStyle>
              <a:lvl1pPr algn="l">
                <a:defRPr sz="16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sz="1400" dirty="0" err="1">
                  <a:solidFill>
                    <a:schemeClr val="bg2">
                      <a:lumMod val="10000"/>
                    </a:schemeClr>
                  </a:solidFill>
                  <a:latin typeface="Bebas"/>
                </a:rPr>
                <a:t>Pendahuluan</a:t>
              </a:r>
              <a:endParaRPr sz="1400" dirty="0">
                <a:solidFill>
                  <a:schemeClr val="bg2">
                    <a:lumMod val="10000"/>
                  </a:schemeClr>
                </a:solidFill>
                <a:latin typeface="Bebas"/>
              </a:endParaRPr>
            </a:p>
          </p:txBody>
        </p:sp>
        <p:sp>
          <p:nvSpPr>
            <p:cNvPr id="20" name="Shape 144"/>
            <p:cNvSpPr/>
            <p:nvPr/>
          </p:nvSpPr>
          <p:spPr>
            <a:xfrm rot="10800000">
              <a:off x="11943" y="173880"/>
              <a:ext cx="586285" cy="20827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</a:path>
              </a:pathLst>
            </a:custGeom>
            <a:ln w="9525" cap="flat" cmpd="sng" algn="ctr">
              <a:solidFill>
                <a:schemeClr val="bg2">
                  <a:lumMod val="50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20320" tIns="20320" rIns="20320" bIns="20320" numCol="1" anchor="ctr">
              <a:noAutofit/>
            </a:bodyPr>
            <a:lstStyle/>
            <a:p>
              <a:pPr defTabSz="243840">
                <a:defRPr sz="1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1" name="Shape 145"/>
            <p:cNvSpPr/>
            <p:nvPr/>
          </p:nvSpPr>
          <p:spPr>
            <a:xfrm>
              <a:off x="170385" y="532625"/>
              <a:ext cx="2091249" cy="1131089"/>
            </a:xfrm>
            <a:prstGeom prst="rect">
              <a:avLst/>
            </a:prstGeom>
            <a:noFill/>
            <a:ln w="12700" cap="flat">
              <a:noFill/>
              <a:round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 algn="l" defTabSz="2438400">
                <a:lnSpc>
                  <a:spcPct val="120000"/>
                </a:lnSpc>
                <a:buFont typeface="Helvetica"/>
                <a:defRPr sz="1200">
                  <a:solidFill>
                    <a:srgbClr val="FFFFFF"/>
                  </a:solidFill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sz="1400" dirty="0" err="1">
                  <a:solidFill>
                    <a:schemeClr val="bg2">
                      <a:lumMod val="50000"/>
                    </a:schemeClr>
                  </a:solidFill>
                  <a:latin typeface="Bebas"/>
                </a:rPr>
                <a:t>Berisi</a:t>
              </a:r>
              <a:r>
                <a:rPr sz="1400" dirty="0">
                  <a:solidFill>
                    <a:schemeClr val="bg2">
                      <a:lumMod val="50000"/>
                    </a:schemeClr>
                  </a:solidFill>
                  <a:latin typeface="Bebas"/>
                </a:rPr>
                <a:t> </a:t>
              </a:r>
              <a:r>
                <a:rPr sz="1400" dirty="0" err="1">
                  <a:solidFill>
                    <a:schemeClr val="bg2">
                      <a:lumMod val="50000"/>
                    </a:schemeClr>
                  </a:solidFill>
                  <a:latin typeface="Bebas"/>
                </a:rPr>
                <a:t>latar</a:t>
              </a:r>
              <a:r>
                <a:rPr sz="1400" dirty="0">
                  <a:solidFill>
                    <a:schemeClr val="bg2">
                      <a:lumMod val="50000"/>
                    </a:schemeClr>
                  </a:solidFill>
                  <a:latin typeface="Bebas"/>
                </a:rPr>
                <a:t> </a:t>
              </a:r>
              <a:r>
                <a:rPr sz="1400" dirty="0" err="1">
                  <a:solidFill>
                    <a:schemeClr val="bg2">
                      <a:lumMod val="50000"/>
                    </a:schemeClr>
                  </a:solidFill>
                  <a:latin typeface="Bebas"/>
                </a:rPr>
                <a:t>belakang</a:t>
              </a:r>
              <a:r>
                <a:rPr sz="1400" dirty="0">
                  <a:solidFill>
                    <a:schemeClr val="bg2">
                      <a:lumMod val="50000"/>
                    </a:schemeClr>
                  </a:solidFill>
                  <a:latin typeface="Bebas"/>
                </a:rPr>
                <a:t>, </a:t>
              </a:r>
              <a:r>
                <a:rPr sz="1400" dirty="0" err="1">
                  <a:solidFill>
                    <a:schemeClr val="bg2">
                      <a:lumMod val="50000"/>
                    </a:schemeClr>
                  </a:solidFill>
                  <a:latin typeface="Bebas"/>
                </a:rPr>
                <a:t>rumusan</a:t>
              </a:r>
              <a:r>
                <a:rPr sz="1400" dirty="0">
                  <a:solidFill>
                    <a:schemeClr val="bg2">
                      <a:lumMod val="50000"/>
                    </a:schemeClr>
                  </a:solidFill>
                  <a:latin typeface="Bebas"/>
                </a:rPr>
                <a:t> </a:t>
              </a:r>
              <a:r>
                <a:rPr sz="1400" dirty="0" err="1">
                  <a:solidFill>
                    <a:schemeClr val="bg2">
                      <a:lumMod val="50000"/>
                    </a:schemeClr>
                  </a:solidFill>
                  <a:latin typeface="Bebas"/>
                </a:rPr>
                <a:t>masalah</a:t>
              </a:r>
              <a:r>
                <a:rPr sz="1400" dirty="0">
                  <a:solidFill>
                    <a:schemeClr val="bg2">
                      <a:lumMod val="50000"/>
                    </a:schemeClr>
                  </a:solidFill>
                  <a:latin typeface="Bebas"/>
                </a:rPr>
                <a:t> </a:t>
              </a:r>
              <a:r>
                <a:rPr sz="1400" dirty="0" err="1">
                  <a:solidFill>
                    <a:schemeClr val="bg2">
                      <a:lumMod val="50000"/>
                    </a:schemeClr>
                  </a:solidFill>
                  <a:latin typeface="Bebas"/>
                </a:rPr>
                <a:t>dan</a:t>
              </a:r>
              <a:r>
                <a:rPr sz="1400" dirty="0">
                  <a:solidFill>
                    <a:schemeClr val="bg2">
                      <a:lumMod val="50000"/>
                    </a:schemeClr>
                  </a:solidFill>
                  <a:latin typeface="Bebas"/>
                </a:rPr>
                <a:t> </a:t>
              </a:r>
              <a:r>
                <a:rPr sz="1400" dirty="0" err="1">
                  <a:solidFill>
                    <a:schemeClr val="bg2">
                      <a:lumMod val="50000"/>
                    </a:schemeClr>
                  </a:solidFill>
                  <a:latin typeface="Bebas"/>
                </a:rPr>
                <a:t>batasan</a:t>
              </a:r>
              <a:r>
                <a:rPr sz="1400" dirty="0">
                  <a:solidFill>
                    <a:schemeClr val="bg2">
                      <a:lumMod val="50000"/>
                    </a:schemeClr>
                  </a:solidFill>
                  <a:latin typeface="Bebas"/>
                </a:rPr>
                <a:t>, </a:t>
              </a:r>
              <a:r>
                <a:rPr sz="1400" dirty="0" err="1">
                  <a:solidFill>
                    <a:schemeClr val="bg2">
                      <a:lumMod val="50000"/>
                    </a:schemeClr>
                  </a:solidFill>
                  <a:latin typeface="Bebas"/>
                </a:rPr>
                <a:t>serta</a:t>
              </a:r>
              <a:r>
                <a:rPr sz="1400" dirty="0">
                  <a:solidFill>
                    <a:schemeClr val="bg2">
                      <a:lumMod val="50000"/>
                    </a:schemeClr>
                  </a:solidFill>
                  <a:latin typeface="Bebas"/>
                </a:rPr>
                <a:t> </a:t>
              </a:r>
              <a:r>
                <a:rPr sz="1400" dirty="0" err="1">
                  <a:solidFill>
                    <a:schemeClr val="bg2">
                      <a:lumMod val="50000"/>
                    </a:schemeClr>
                  </a:solidFill>
                  <a:latin typeface="Bebas"/>
                </a:rPr>
                <a:t>tujuan</a:t>
              </a:r>
              <a:r>
                <a:rPr sz="1400" dirty="0">
                  <a:solidFill>
                    <a:schemeClr val="bg2">
                      <a:lumMod val="50000"/>
                    </a:schemeClr>
                  </a:solidFill>
                  <a:latin typeface="Bebas"/>
                </a:rPr>
                <a:t> </a:t>
              </a:r>
              <a:r>
                <a:rPr sz="1400" dirty="0" err="1">
                  <a:solidFill>
                    <a:schemeClr val="bg2">
                      <a:lumMod val="50000"/>
                    </a:schemeClr>
                  </a:solidFill>
                  <a:latin typeface="Bebas"/>
                </a:rPr>
                <a:t>dan</a:t>
              </a:r>
              <a:r>
                <a:rPr sz="1400" dirty="0">
                  <a:solidFill>
                    <a:schemeClr val="bg2">
                      <a:lumMod val="50000"/>
                    </a:schemeClr>
                  </a:solidFill>
                  <a:latin typeface="Bebas"/>
                </a:rPr>
                <a:t> </a:t>
              </a:r>
              <a:r>
                <a:rPr sz="1400" dirty="0" err="1">
                  <a:solidFill>
                    <a:schemeClr val="bg2">
                      <a:lumMod val="50000"/>
                    </a:schemeClr>
                  </a:solidFill>
                  <a:latin typeface="Bebas"/>
                </a:rPr>
                <a:t>manfaat</a:t>
              </a:r>
              <a:r>
                <a:rPr sz="1400" dirty="0">
                  <a:solidFill>
                    <a:schemeClr val="bg2">
                      <a:lumMod val="50000"/>
                    </a:schemeClr>
                  </a:solidFill>
                  <a:latin typeface="Bebas"/>
                </a:rPr>
                <a:t>.</a:t>
              </a:r>
            </a:p>
          </p:txBody>
        </p:sp>
      </p:grpSp>
      <p:grpSp>
        <p:nvGrpSpPr>
          <p:cNvPr id="46" name="Group 146"/>
          <p:cNvGrpSpPr/>
          <p:nvPr/>
        </p:nvGrpSpPr>
        <p:grpSpPr>
          <a:xfrm>
            <a:off x="2846044" y="1889335"/>
            <a:ext cx="2117175" cy="3980940"/>
            <a:chOff x="0" y="0"/>
            <a:chExt cx="2367098" cy="4450872"/>
          </a:xfrm>
        </p:grpSpPr>
        <p:sp>
          <p:nvSpPr>
            <p:cNvPr id="47" name="Shape 141"/>
            <p:cNvSpPr/>
            <p:nvPr/>
          </p:nvSpPr>
          <p:spPr>
            <a:xfrm>
              <a:off x="0" y="1565059"/>
              <a:ext cx="2367098" cy="28858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6528"/>
                  </a:moveTo>
                  <a:lnTo>
                    <a:pt x="0" y="21600"/>
                  </a:lnTo>
                  <a:lnTo>
                    <a:pt x="0" y="5071"/>
                  </a:lnTo>
                  <a:lnTo>
                    <a:pt x="21600" y="0"/>
                  </a:lnTo>
                  <a:cubicBezTo>
                    <a:pt x="21600" y="0"/>
                    <a:pt x="21600" y="16528"/>
                    <a:pt x="21600" y="16528"/>
                  </a:cubicBezTo>
                  <a:close/>
                </a:path>
              </a:pathLst>
            </a:custGeom>
            <a:solidFill>
              <a:srgbClr val="00C1E8"/>
            </a:solidFill>
            <a:ln w="12700" cap="flat">
              <a:solidFill>
                <a:schemeClr val="bg2">
                  <a:lumMod val="25000"/>
                </a:schemeClr>
              </a:solidFill>
              <a:prstDash val="solid"/>
              <a:miter lim="400000"/>
            </a:ln>
            <a:effectLst/>
          </p:spPr>
          <p:txBody>
            <a:bodyPr wrap="square" lIns="20320" tIns="20320" rIns="20320" bIns="20320" numCol="1" anchor="ctr">
              <a:noAutofit/>
            </a:bodyPr>
            <a:lstStyle/>
            <a:p>
              <a:pPr defTabSz="584200">
                <a:defRPr sz="2800">
                  <a:solidFill>
                    <a:srgbClr val="02BCD2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8" name="Shape 142"/>
            <p:cNvSpPr/>
            <p:nvPr/>
          </p:nvSpPr>
          <p:spPr>
            <a:xfrm>
              <a:off x="19066" y="2409438"/>
              <a:ext cx="2328965" cy="7917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27093" tIns="27093" rIns="27093" bIns="27093" numCol="1" anchor="t">
              <a:noAutofit/>
            </a:bodyPr>
            <a:lstStyle>
              <a:lvl1pPr>
                <a:defRPr sz="26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/>
              <a:r>
                <a:rPr lang="en-US" sz="2400" dirty="0" err="1">
                  <a:latin typeface="Open Sans Light" panose="020B0306030504020204"/>
                </a:rPr>
                <a:t>Analisis</a:t>
              </a:r>
              <a:r>
                <a:rPr lang="en-US" sz="2400" dirty="0">
                  <a:latin typeface="Open Sans Light" panose="020B0306030504020204"/>
                </a:rPr>
                <a:t> </a:t>
              </a:r>
              <a:r>
                <a:rPr lang="en-US" sz="2400" dirty="0" err="1">
                  <a:latin typeface="Open Sans Light" panose="020B0306030504020204"/>
                </a:rPr>
                <a:t>dan</a:t>
              </a:r>
              <a:r>
                <a:rPr lang="en-US" sz="2400" dirty="0">
                  <a:latin typeface="Open Sans Light" panose="020B0306030504020204"/>
                </a:rPr>
                <a:t> </a:t>
              </a:r>
              <a:r>
                <a:rPr lang="en-US" sz="2400" dirty="0" err="1">
                  <a:latin typeface="Open Sans Light" panose="020B0306030504020204"/>
                </a:rPr>
                <a:t>Perancangan</a:t>
              </a:r>
              <a:endParaRPr sz="2400" dirty="0">
                <a:latin typeface="Open Sans Light" panose="020B0306030504020204"/>
              </a:endParaRPr>
            </a:p>
          </p:txBody>
        </p:sp>
        <p:sp>
          <p:nvSpPr>
            <p:cNvPr id="49" name="Shape 143"/>
            <p:cNvSpPr/>
            <p:nvPr/>
          </p:nvSpPr>
          <p:spPr>
            <a:xfrm>
              <a:off x="718865" y="0"/>
              <a:ext cx="1358736" cy="4061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27093" tIns="27093" rIns="27093" bIns="27093" numCol="1" anchor="t">
              <a:noAutofit/>
            </a:bodyPr>
            <a:lstStyle>
              <a:lvl1pPr algn="l">
                <a:defRPr sz="16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lang="en-US" sz="1400" dirty="0" err="1">
                  <a:solidFill>
                    <a:schemeClr val="bg2">
                      <a:lumMod val="10000"/>
                    </a:schemeClr>
                  </a:solidFill>
                  <a:latin typeface="Bebas"/>
                </a:rPr>
                <a:t>Analisis</a:t>
              </a:r>
              <a:r>
                <a:rPr lang="en-US" sz="1400" dirty="0">
                  <a:solidFill>
                    <a:schemeClr val="bg2">
                      <a:lumMod val="10000"/>
                    </a:schemeClr>
                  </a:solidFill>
                  <a:latin typeface="Bebas"/>
                </a:rPr>
                <a:t> </a:t>
              </a:r>
              <a:r>
                <a:rPr lang="en-US" sz="1400" dirty="0" err="1">
                  <a:solidFill>
                    <a:schemeClr val="bg2">
                      <a:lumMod val="10000"/>
                    </a:schemeClr>
                  </a:solidFill>
                  <a:latin typeface="Bebas"/>
                </a:rPr>
                <a:t>dan</a:t>
              </a:r>
              <a:r>
                <a:rPr lang="en-US" sz="1400" dirty="0">
                  <a:solidFill>
                    <a:schemeClr val="bg2">
                      <a:lumMod val="10000"/>
                    </a:schemeClr>
                  </a:solidFill>
                  <a:latin typeface="Bebas"/>
                </a:rPr>
                <a:t> </a:t>
              </a:r>
              <a:r>
                <a:rPr lang="en-US" sz="1400" dirty="0" err="1">
                  <a:solidFill>
                    <a:schemeClr val="bg2">
                      <a:lumMod val="10000"/>
                    </a:schemeClr>
                  </a:solidFill>
                  <a:latin typeface="Bebas"/>
                </a:rPr>
                <a:t>Perancangan</a:t>
              </a:r>
              <a:endParaRPr sz="1400" dirty="0">
                <a:solidFill>
                  <a:schemeClr val="bg2">
                    <a:lumMod val="10000"/>
                  </a:schemeClr>
                </a:solidFill>
                <a:latin typeface="Bebas"/>
              </a:endParaRPr>
            </a:p>
          </p:txBody>
        </p:sp>
        <p:sp>
          <p:nvSpPr>
            <p:cNvPr id="50" name="Shape 144"/>
            <p:cNvSpPr/>
            <p:nvPr/>
          </p:nvSpPr>
          <p:spPr>
            <a:xfrm rot="10800000">
              <a:off x="11943" y="173880"/>
              <a:ext cx="586285" cy="20827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</a:path>
              </a:pathLst>
            </a:custGeom>
            <a:ln w="9525" cap="flat" cmpd="sng" algn="ctr">
              <a:solidFill>
                <a:schemeClr val="bg2">
                  <a:lumMod val="50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20320" tIns="20320" rIns="20320" bIns="20320" numCol="1" anchor="ctr">
              <a:noAutofit/>
            </a:bodyPr>
            <a:lstStyle/>
            <a:p>
              <a:pPr defTabSz="243840">
                <a:defRPr sz="1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1" name="Shape 145"/>
            <p:cNvSpPr/>
            <p:nvPr/>
          </p:nvSpPr>
          <p:spPr>
            <a:xfrm>
              <a:off x="170385" y="662218"/>
              <a:ext cx="2091249" cy="1131089"/>
            </a:xfrm>
            <a:prstGeom prst="rect">
              <a:avLst/>
            </a:prstGeom>
            <a:noFill/>
            <a:ln w="12700" cap="flat">
              <a:noFill/>
              <a:round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 algn="l" defTabSz="2438400">
                <a:lnSpc>
                  <a:spcPct val="120000"/>
                </a:lnSpc>
                <a:buFont typeface="Helvetica"/>
                <a:defRPr sz="1200">
                  <a:solidFill>
                    <a:srgbClr val="FFFFFF"/>
                  </a:solidFill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lang="en-US" sz="1300" dirty="0" err="1">
                  <a:solidFill>
                    <a:schemeClr val="bg2">
                      <a:lumMod val="50000"/>
                    </a:schemeClr>
                  </a:solidFill>
                  <a:latin typeface="Bebas"/>
                </a:rPr>
                <a:t>Membahas</a:t>
              </a:r>
              <a:r>
                <a:rPr lang="en-US" sz="1300" dirty="0">
                  <a:solidFill>
                    <a:schemeClr val="bg2">
                      <a:lumMod val="50000"/>
                    </a:schemeClr>
                  </a:solidFill>
                  <a:latin typeface="Bebas"/>
                </a:rPr>
                <a:t> </a:t>
              </a:r>
              <a:r>
                <a:rPr lang="en-US" sz="1300" dirty="0" err="1">
                  <a:solidFill>
                    <a:schemeClr val="bg2">
                      <a:lumMod val="50000"/>
                    </a:schemeClr>
                  </a:solidFill>
                  <a:latin typeface="Bebas"/>
                </a:rPr>
                <a:t>rancangan</a:t>
              </a:r>
              <a:r>
                <a:rPr lang="en-US" sz="1300" dirty="0">
                  <a:solidFill>
                    <a:schemeClr val="bg2">
                      <a:lumMod val="50000"/>
                    </a:schemeClr>
                  </a:solidFill>
                  <a:latin typeface="Bebas"/>
                </a:rPr>
                <a:t> </a:t>
              </a:r>
              <a:r>
                <a:rPr lang="en-US" sz="1300" dirty="0" err="1">
                  <a:solidFill>
                    <a:schemeClr val="bg2">
                      <a:lumMod val="50000"/>
                    </a:schemeClr>
                  </a:solidFill>
                  <a:latin typeface="Bebas"/>
                </a:rPr>
                <a:t>dari</a:t>
              </a:r>
              <a:r>
                <a:rPr lang="en-US" sz="1300" dirty="0">
                  <a:solidFill>
                    <a:schemeClr val="bg2">
                      <a:lumMod val="50000"/>
                    </a:schemeClr>
                  </a:solidFill>
                  <a:latin typeface="Bebas"/>
                </a:rPr>
                <a:t> </a:t>
              </a:r>
              <a:r>
                <a:rPr lang="en-US" sz="1300" dirty="0" err="1">
                  <a:solidFill>
                    <a:schemeClr val="bg2">
                      <a:lumMod val="50000"/>
                    </a:schemeClr>
                  </a:solidFill>
                  <a:latin typeface="Bebas"/>
                </a:rPr>
                <a:t>sistem</a:t>
              </a:r>
              <a:r>
                <a:rPr lang="en-US" sz="1300" dirty="0">
                  <a:solidFill>
                    <a:schemeClr val="bg2">
                      <a:lumMod val="50000"/>
                    </a:schemeClr>
                  </a:solidFill>
                  <a:latin typeface="Bebas"/>
                </a:rPr>
                <a:t> yang </a:t>
              </a:r>
              <a:r>
                <a:rPr lang="en-US" sz="1300" dirty="0" err="1">
                  <a:solidFill>
                    <a:schemeClr val="bg2">
                      <a:lumMod val="50000"/>
                    </a:schemeClr>
                  </a:solidFill>
                  <a:latin typeface="Bebas"/>
                </a:rPr>
                <a:t>dibuat</a:t>
              </a:r>
              <a:r>
                <a:rPr lang="en-US" sz="1300" dirty="0">
                  <a:solidFill>
                    <a:schemeClr val="bg2">
                      <a:lumMod val="50000"/>
                    </a:schemeClr>
                  </a:solidFill>
                  <a:latin typeface="Bebas"/>
                </a:rPr>
                <a:t> </a:t>
              </a:r>
              <a:r>
                <a:rPr lang="en-US" sz="1300" dirty="0" err="1">
                  <a:solidFill>
                    <a:schemeClr val="bg2">
                      <a:lumMod val="50000"/>
                    </a:schemeClr>
                  </a:solidFill>
                  <a:latin typeface="Bebas"/>
                </a:rPr>
                <a:t>meliputi</a:t>
              </a:r>
              <a:r>
                <a:rPr lang="en-US" sz="1300" dirty="0">
                  <a:solidFill>
                    <a:schemeClr val="bg2">
                      <a:lumMod val="50000"/>
                    </a:schemeClr>
                  </a:solidFill>
                  <a:latin typeface="Bebas"/>
                </a:rPr>
                <a:t> </a:t>
              </a:r>
              <a:r>
                <a:rPr lang="en-US" sz="1300" dirty="0" err="1">
                  <a:solidFill>
                    <a:schemeClr val="bg2">
                      <a:lumMod val="50000"/>
                    </a:schemeClr>
                  </a:solidFill>
                  <a:latin typeface="Bebas"/>
                </a:rPr>
                <a:t>rancangan</a:t>
              </a:r>
              <a:r>
                <a:rPr lang="en-US" sz="1300" dirty="0">
                  <a:solidFill>
                    <a:schemeClr val="bg2">
                      <a:lumMod val="50000"/>
                    </a:schemeClr>
                  </a:solidFill>
                  <a:latin typeface="Bebas"/>
                </a:rPr>
                <a:t> </a:t>
              </a:r>
              <a:r>
                <a:rPr lang="en-US" sz="1300" dirty="0" err="1">
                  <a:solidFill>
                    <a:schemeClr val="bg2">
                      <a:lumMod val="50000"/>
                    </a:schemeClr>
                  </a:solidFill>
                  <a:latin typeface="Bebas"/>
                </a:rPr>
                <a:t>skenario</a:t>
              </a:r>
              <a:r>
                <a:rPr lang="en-US" sz="1300" dirty="0">
                  <a:solidFill>
                    <a:schemeClr val="bg2">
                      <a:lumMod val="50000"/>
                    </a:schemeClr>
                  </a:solidFill>
                  <a:latin typeface="Bebas"/>
                </a:rPr>
                <a:t> </a:t>
              </a:r>
              <a:r>
                <a:rPr lang="en-US" sz="1300" dirty="0" err="1">
                  <a:solidFill>
                    <a:schemeClr val="bg2">
                      <a:lumMod val="50000"/>
                    </a:schemeClr>
                  </a:solidFill>
                  <a:latin typeface="Bebas"/>
                </a:rPr>
                <a:t>kasus</a:t>
              </a:r>
              <a:r>
                <a:rPr lang="en-US" sz="1300" dirty="0">
                  <a:solidFill>
                    <a:schemeClr val="bg2">
                      <a:lumMod val="50000"/>
                    </a:schemeClr>
                  </a:solidFill>
                  <a:latin typeface="Bebas"/>
                </a:rPr>
                <a:t> </a:t>
              </a:r>
              <a:r>
                <a:rPr lang="en-US" sz="1300" dirty="0" err="1">
                  <a:solidFill>
                    <a:schemeClr val="bg2">
                      <a:lumMod val="50000"/>
                    </a:schemeClr>
                  </a:solidFill>
                  <a:latin typeface="Bebas"/>
                </a:rPr>
                <a:t>penggunaan</a:t>
              </a:r>
              <a:r>
                <a:rPr lang="en-US" sz="1300" dirty="0">
                  <a:solidFill>
                    <a:schemeClr val="bg2">
                      <a:lumMod val="50000"/>
                    </a:schemeClr>
                  </a:solidFill>
                  <a:latin typeface="Bebas"/>
                </a:rPr>
                <a:t>, </a:t>
              </a:r>
              <a:r>
                <a:rPr lang="en-US" sz="1300" dirty="0" err="1">
                  <a:solidFill>
                    <a:schemeClr val="bg2">
                      <a:lumMod val="50000"/>
                    </a:schemeClr>
                  </a:solidFill>
                  <a:latin typeface="Bebas"/>
                </a:rPr>
                <a:t>arsitektur</a:t>
              </a:r>
              <a:r>
                <a:rPr lang="en-US" sz="1300" dirty="0">
                  <a:solidFill>
                    <a:schemeClr val="bg2">
                      <a:lumMod val="50000"/>
                    </a:schemeClr>
                  </a:solidFill>
                  <a:latin typeface="Bebas"/>
                </a:rPr>
                <a:t>. data</a:t>
              </a:r>
            </a:p>
          </p:txBody>
        </p:sp>
      </p:grpSp>
      <p:grpSp>
        <p:nvGrpSpPr>
          <p:cNvPr id="52" name="Group 146"/>
          <p:cNvGrpSpPr/>
          <p:nvPr/>
        </p:nvGrpSpPr>
        <p:grpSpPr>
          <a:xfrm>
            <a:off x="4946164" y="1877971"/>
            <a:ext cx="2117175" cy="3980940"/>
            <a:chOff x="0" y="0"/>
            <a:chExt cx="2367098" cy="4450872"/>
          </a:xfrm>
        </p:grpSpPr>
        <p:sp>
          <p:nvSpPr>
            <p:cNvPr id="53" name="Shape 141"/>
            <p:cNvSpPr/>
            <p:nvPr/>
          </p:nvSpPr>
          <p:spPr>
            <a:xfrm>
              <a:off x="0" y="1565059"/>
              <a:ext cx="2367098" cy="28858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6528"/>
                  </a:moveTo>
                  <a:lnTo>
                    <a:pt x="0" y="21600"/>
                  </a:lnTo>
                  <a:lnTo>
                    <a:pt x="0" y="5071"/>
                  </a:lnTo>
                  <a:lnTo>
                    <a:pt x="21600" y="0"/>
                  </a:lnTo>
                  <a:cubicBezTo>
                    <a:pt x="21600" y="0"/>
                    <a:pt x="21600" y="16528"/>
                    <a:pt x="21600" y="16528"/>
                  </a:cubicBezTo>
                  <a:close/>
                </a:path>
              </a:pathLst>
            </a:custGeom>
            <a:solidFill>
              <a:srgbClr val="00C1E8"/>
            </a:solidFill>
            <a:ln w="12700" cap="flat">
              <a:solidFill>
                <a:schemeClr val="bg2">
                  <a:lumMod val="25000"/>
                </a:schemeClr>
              </a:solidFill>
              <a:prstDash val="solid"/>
              <a:miter lim="400000"/>
            </a:ln>
            <a:effectLst/>
          </p:spPr>
          <p:txBody>
            <a:bodyPr wrap="square" lIns="20320" tIns="20320" rIns="20320" bIns="20320" numCol="1" anchor="ctr">
              <a:noAutofit/>
            </a:bodyPr>
            <a:lstStyle/>
            <a:p>
              <a:pPr defTabSz="584200">
                <a:defRPr sz="2800">
                  <a:solidFill>
                    <a:srgbClr val="02BCD2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4" name="Shape 142"/>
            <p:cNvSpPr/>
            <p:nvPr/>
          </p:nvSpPr>
          <p:spPr>
            <a:xfrm>
              <a:off x="19066" y="2660649"/>
              <a:ext cx="2328965" cy="7917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27093" tIns="27093" rIns="27093" bIns="27093" numCol="1" anchor="t">
              <a:noAutofit/>
            </a:bodyPr>
            <a:lstStyle>
              <a:lvl1pPr>
                <a:defRPr sz="26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/>
              <a:r>
                <a:rPr lang="en-US" sz="2400" dirty="0" err="1">
                  <a:latin typeface="Open Sans Light" panose="020B0306030504020204"/>
                </a:rPr>
                <a:t>Implementasi</a:t>
              </a:r>
              <a:endParaRPr sz="2400" dirty="0">
                <a:latin typeface="Open Sans Light" panose="020B0306030504020204"/>
              </a:endParaRPr>
            </a:p>
          </p:txBody>
        </p:sp>
        <p:sp>
          <p:nvSpPr>
            <p:cNvPr id="55" name="Shape 143"/>
            <p:cNvSpPr/>
            <p:nvPr/>
          </p:nvSpPr>
          <p:spPr>
            <a:xfrm>
              <a:off x="718865" y="0"/>
              <a:ext cx="1358736" cy="4061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27093" tIns="27093" rIns="27093" bIns="27093" numCol="1" anchor="t">
              <a:noAutofit/>
            </a:bodyPr>
            <a:lstStyle>
              <a:lvl1pPr algn="l">
                <a:defRPr sz="16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lang="en-US" sz="1400" dirty="0" err="1">
                  <a:solidFill>
                    <a:schemeClr val="bg2">
                      <a:lumMod val="10000"/>
                    </a:schemeClr>
                  </a:solidFill>
                  <a:latin typeface="Bebas"/>
                </a:rPr>
                <a:t>Implementasi</a:t>
              </a:r>
              <a:endParaRPr sz="1400" dirty="0">
                <a:solidFill>
                  <a:schemeClr val="bg2">
                    <a:lumMod val="10000"/>
                  </a:schemeClr>
                </a:solidFill>
                <a:latin typeface="Bebas"/>
              </a:endParaRPr>
            </a:p>
          </p:txBody>
        </p:sp>
        <p:sp>
          <p:nvSpPr>
            <p:cNvPr id="56" name="Shape 144"/>
            <p:cNvSpPr/>
            <p:nvPr/>
          </p:nvSpPr>
          <p:spPr>
            <a:xfrm rot="10800000">
              <a:off x="11943" y="173880"/>
              <a:ext cx="586285" cy="20827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</a:path>
              </a:pathLst>
            </a:custGeom>
            <a:ln w="9525" cap="flat" cmpd="sng" algn="ctr">
              <a:solidFill>
                <a:schemeClr val="bg2">
                  <a:lumMod val="50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20320" tIns="20320" rIns="20320" bIns="20320" numCol="1" anchor="ctr">
              <a:noAutofit/>
            </a:bodyPr>
            <a:lstStyle/>
            <a:p>
              <a:pPr defTabSz="243840">
                <a:defRPr sz="1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7" name="Shape 145"/>
            <p:cNvSpPr/>
            <p:nvPr/>
          </p:nvSpPr>
          <p:spPr>
            <a:xfrm>
              <a:off x="205071" y="674924"/>
              <a:ext cx="2091249" cy="1131089"/>
            </a:xfrm>
            <a:prstGeom prst="rect">
              <a:avLst/>
            </a:prstGeom>
            <a:noFill/>
            <a:ln w="12700" cap="flat">
              <a:noFill/>
              <a:round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 algn="l" defTabSz="2438400">
                <a:lnSpc>
                  <a:spcPct val="120000"/>
                </a:lnSpc>
                <a:buFont typeface="Helvetica"/>
                <a:defRPr sz="1200">
                  <a:solidFill>
                    <a:srgbClr val="FFFFFF"/>
                  </a:solidFill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lang="en-US" sz="1400" dirty="0" err="1">
                  <a:solidFill>
                    <a:schemeClr val="bg2">
                      <a:lumMod val="50000"/>
                    </a:schemeClr>
                  </a:solidFill>
                  <a:latin typeface="Bebas"/>
                </a:rPr>
                <a:t>Implementasi</a:t>
              </a:r>
              <a:r>
                <a:rPr lang="en-US" sz="1400" dirty="0">
                  <a:solidFill>
                    <a:schemeClr val="bg2">
                      <a:lumMod val="50000"/>
                    </a:schemeClr>
                  </a:solidFill>
                  <a:latin typeface="Bebas"/>
                </a:rPr>
                <a:t> </a:t>
              </a:r>
              <a:r>
                <a:rPr lang="en-US" sz="1400" dirty="0" err="1">
                  <a:solidFill>
                    <a:schemeClr val="bg2">
                      <a:lumMod val="50000"/>
                    </a:schemeClr>
                  </a:solidFill>
                  <a:latin typeface="Bebas"/>
                </a:rPr>
                <a:t>dari</a:t>
              </a:r>
              <a:r>
                <a:rPr lang="en-US" sz="1400" dirty="0">
                  <a:solidFill>
                    <a:schemeClr val="bg2">
                      <a:lumMod val="50000"/>
                    </a:schemeClr>
                  </a:solidFill>
                  <a:latin typeface="Bebas"/>
                </a:rPr>
                <a:t> </a:t>
              </a:r>
              <a:r>
                <a:rPr lang="en-US" sz="1400" dirty="0" err="1">
                  <a:solidFill>
                    <a:schemeClr val="bg2">
                      <a:lumMod val="50000"/>
                    </a:schemeClr>
                  </a:solidFill>
                  <a:latin typeface="Bebas"/>
                </a:rPr>
                <a:t>rancangan</a:t>
              </a:r>
              <a:r>
                <a:rPr lang="en-US" sz="1400" dirty="0">
                  <a:solidFill>
                    <a:schemeClr val="bg2">
                      <a:lumMod val="50000"/>
                    </a:schemeClr>
                  </a:solidFill>
                  <a:latin typeface="Bebas"/>
                </a:rPr>
                <a:t> </a:t>
              </a:r>
              <a:r>
                <a:rPr lang="en-US" sz="1400" dirty="0" err="1">
                  <a:solidFill>
                    <a:schemeClr val="bg2">
                      <a:lumMod val="50000"/>
                    </a:schemeClr>
                  </a:solidFill>
                  <a:latin typeface="Bebas"/>
                </a:rPr>
                <a:t>sistem</a:t>
              </a:r>
              <a:r>
                <a:rPr lang="en-US" sz="1400" dirty="0">
                  <a:solidFill>
                    <a:schemeClr val="bg2">
                      <a:lumMod val="50000"/>
                    </a:schemeClr>
                  </a:solidFill>
                  <a:latin typeface="Bebas"/>
                </a:rPr>
                <a:t> yang </a:t>
              </a:r>
              <a:r>
                <a:rPr lang="en-US" sz="1400" dirty="0" err="1">
                  <a:solidFill>
                    <a:schemeClr val="bg2">
                      <a:lumMod val="50000"/>
                    </a:schemeClr>
                  </a:solidFill>
                  <a:latin typeface="Bebas"/>
                </a:rPr>
                <a:t>dilakukan</a:t>
              </a:r>
              <a:r>
                <a:rPr lang="en-US" sz="1400" dirty="0">
                  <a:solidFill>
                    <a:schemeClr val="bg2">
                      <a:lumMod val="50000"/>
                    </a:schemeClr>
                  </a:solidFill>
                  <a:latin typeface="Bebas"/>
                </a:rPr>
                <a:t> pada </a:t>
              </a:r>
              <a:r>
                <a:rPr lang="en-US" sz="1400" dirty="0" err="1">
                  <a:solidFill>
                    <a:schemeClr val="bg2">
                      <a:lumMod val="50000"/>
                    </a:schemeClr>
                  </a:solidFill>
                  <a:latin typeface="Bebas"/>
                </a:rPr>
                <a:t>tahap</a:t>
              </a:r>
              <a:r>
                <a:rPr lang="en-US" sz="1400" dirty="0">
                  <a:solidFill>
                    <a:schemeClr val="bg2">
                      <a:lumMod val="50000"/>
                    </a:schemeClr>
                  </a:solidFill>
                  <a:latin typeface="Bebas"/>
                </a:rPr>
                <a:t> </a:t>
              </a:r>
              <a:r>
                <a:rPr lang="en-US" sz="1400" dirty="0" err="1">
                  <a:solidFill>
                    <a:schemeClr val="bg2">
                      <a:lumMod val="50000"/>
                    </a:schemeClr>
                  </a:solidFill>
                  <a:latin typeface="Bebas"/>
                </a:rPr>
                <a:t>perancangan</a:t>
              </a:r>
              <a:endParaRPr lang="en-US" sz="1400" dirty="0">
                <a:solidFill>
                  <a:schemeClr val="bg2">
                    <a:lumMod val="50000"/>
                  </a:schemeClr>
                </a:solidFill>
                <a:latin typeface="Bebas"/>
              </a:endParaRPr>
            </a:p>
          </p:txBody>
        </p:sp>
      </p:grpSp>
      <p:grpSp>
        <p:nvGrpSpPr>
          <p:cNvPr id="58" name="Group 146"/>
          <p:cNvGrpSpPr/>
          <p:nvPr/>
        </p:nvGrpSpPr>
        <p:grpSpPr>
          <a:xfrm>
            <a:off x="7043738" y="1837969"/>
            <a:ext cx="2139876" cy="3980940"/>
            <a:chOff x="0" y="0"/>
            <a:chExt cx="2392478" cy="4450872"/>
          </a:xfrm>
        </p:grpSpPr>
        <p:sp>
          <p:nvSpPr>
            <p:cNvPr id="59" name="Shape 141"/>
            <p:cNvSpPr/>
            <p:nvPr/>
          </p:nvSpPr>
          <p:spPr>
            <a:xfrm>
              <a:off x="0" y="1565059"/>
              <a:ext cx="2367098" cy="28858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6528"/>
                  </a:moveTo>
                  <a:lnTo>
                    <a:pt x="0" y="21600"/>
                  </a:lnTo>
                  <a:lnTo>
                    <a:pt x="0" y="5071"/>
                  </a:lnTo>
                  <a:lnTo>
                    <a:pt x="21600" y="0"/>
                  </a:lnTo>
                  <a:cubicBezTo>
                    <a:pt x="21600" y="0"/>
                    <a:pt x="21600" y="16528"/>
                    <a:pt x="21600" y="16528"/>
                  </a:cubicBezTo>
                  <a:close/>
                </a:path>
              </a:pathLst>
            </a:custGeom>
            <a:solidFill>
              <a:srgbClr val="00C1E8"/>
            </a:solidFill>
            <a:ln w="12700" cap="flat">
              <a:solidFill>
                <a:schemeClr val="bg2">
                  <a:lumMod val="25000"/>
                </a:schemeClr>
              </a:solidFill>
              <a:prstDash val="solid"/>
              <a:miter lim="400000"/>
            </a:ln>
            <a:effectLst/>
          </p:spPr>
          <p:txBody>
            <a:bodyPr wrap="square" lIns="20320" tIns="20320" rIns="20320" bIns="20320" numCol="1" anchor="ctr">
              <a:noAutofit/>
            </a:bodyPr>
            <a:lstStyle/>
            <a:p>
              <a:pPr defTabSz="584200">
                <a:defRPr sz="2800">
                  <a:solidFill>
                    <a:srgbClr val="02BCD2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/>
            </a:p>
          </p:txBody>
        </p:sp>
        <p:sp>
          <p:nvSpPr>
            <p:cNvPr id="60" name="Shape 142"/>
            <p:cNvSpPr/>
            <p:nvPr/>
          </p:nvSpPr>
          <p:spPr>
            <a:xfrm>
              <a:off x="19066" y="2409438"/>
              <a:ext cx="2328965" cy="7917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27093" tIns="27093" rIns="27093" bIns="27093" numCol="1" anchor="t">
              <a:noAutofit/>
            </a:bodyPr>
            <a:lstStyle>
              <a:lvl1pPr>
                <a:defRPr sz="26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/>
              <a:r>
                <a:rPr lang="en-US" sz="2400" dirty="0" err="1">
                  <a:latin typeface="Open Sans Light" panose="020B0306030504020204"/>
                </a:rPr>
                <a:t>Pengujian</a:t>
              </a:r>
              <a:r>
                <a:rPr lang="en-US" sz="2400" dirty="0">
                  <a:latin typeface="Open Sans Light" panose="020B0306030504020204"/>
                </a:rPr>
                <a:t> </a:t>
              </a:r>
              <a:r>
                <a:rPr lang="en-US" sz="2400" dirty="0" err="1">
                  <a:latin typeface="Open Sans Light" panose="020B0306030504020204"/>
                </a:rPr>
                <a:t>dan</a:t>
              </a:r>
              <a:r>
                <a:rPr lang="en-US" sz="2400" dirty="0">
                  <a:latin typeface="Open Sans Light" panose="020B0306030504020204"/>
                </a:rPr>
                <a:t> </a:t>
              </a:r>
              <a:r>
                <a:rPr lang="en-US" sz="2400" dirty="0" err="1">
                  <a:latin typeface="Open Sans Light" panose="020B0306030504020204"/>
                </a:rPr>
                <a:t>Evaluasi</a:t>
              </a:r>
              <a:endParaRPr sz="2400" dirty="0">
                <a:latin typeface="Open Sans Light" panose="020B0306030504020204"/>
              </a:endParaRPr>
            </a:p>
          </p:txBody>
        </p:sp>
        <p:sp>
          <p:nvSpPr>
            <p:cNvPr id="61" name="Shape 143"/>
            <p:cNvSpPr/>
            <p:nvPr/>
          </p:nvSpPr>
          <p:spPr>
            <a:xfrm>
              <a:off x="718865" y="0"/>
              <a:ext cx="1358736" cy="4061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27093" tIns="27093" rIns="27093" bIns="27093" numCol="1" anchor="t">
              <a:noAutofit/>
            </a:bodyPr>
            <a:lstStyle>
              <a:lvl1pPr algn="l">
                <a:defRPr sz="16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lang="en-US" sz="1400" dirty="0" err="1">
                  <a:solidFill>
                    <a:schemeClr val="bg2">
                      <a:lumMod val="10000"/>
                    </a:schemeClr>
                  </a:solidFill>
                  <a:latin typeface="Bebas"/>
                </a:rPr>
                <a:t>Pengujian</a:t>
              </a:r>
              <a:r>
                <a:rPr lang="en-US" sz="1400" dirty="0">
                  <a:solidFill>
                    <a:schemeClr val="bg2">
                      <a:lumMod val="10000"/>
                    </a:schemeClr>
                  </a:solidFill>
                  <a:latin typeface="Bebas"/>
                </a:rPr>
                <a:t> </a:t>
              </a:r>
              <a:r>
                <a:rPr lang="en-US" sz="1400" dirty="0" err="1">
                  <a:solidFill>
                    <a:schemeClr val="bg2">
                      <a:lumMod val="10000"/>
                    </a:schemeClr>
                  </a:solidFill>
                  <a:latin typeface="Bebas"/>
                </a:rPr>
                <a:t>dan</a:t>
              </a:r>
              <a:r>
                <a:rPr lang="en-US" sz="1400" dirty="0">
                  <a:solidFill>
                    <a:schemeClr val="bg2">
                      <a:lumMod val="10000"/>
                    </a:schemeClr>
                  </a:solidFill>
                  <a:latin typeface="Bebas"/>
                </a:rPr>
                <a:t> </a:t>
              </a:r>
              <a:r>
                <a:rPr lang="en-US" sz="1400" dirty="0" err="1">
                  <a:solidFill>
                    <a:schemeClr val="bg2">
                      <a:lumMod val="10000"/>
                    </a:schemeClr>
                  </a:solidFill>
                  <a:latin typeface="Bebas"/>
                </a:rPr>
                <a:t>Evaluasi</a:t>
              </a:r>
              <a:endParaRPr sz="1400" dirty="0">
                <a:solidFill>
                  <a:schemeClr val="bg2">
                    <a:lumMod val="10000"/>
                  </a:schemeClr>
                </a:solidFill>
                <a:latin typeface="Bebas"/>
              </a:endParaRPr>
            </a:p>
          </p:txBody>
        </p:sp>
        <p:sp>
          <p:nvSpPr>
            <p:cNvPr id="62" name="Shape 144"/>
            <p:cNvSpPr/>
            <p:nvPr/>
          </p:nvSpPr>
          <p:spPr>
            <a:xfrm rot="10800000">
              <a:off x="11943" y="173880"/>
              <a:ext cx="586285" cy="20827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</a:path>
              </a:pathLst>
            </a:custGeom>
            <a:ln w="9525" cap="flat" cmpd="sng" algn="ctr">
              <a:solidFill>
                <a:schemeClr val="bg2">
                  <a:lumMod val="50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20320" tIns="20320" rIns="20320" bIns="20320" numCol="1" anchor="ctr">
              <a:noAutofit/>
            </a:bodyPr>
            <a:lstStyle/>
            <a:p>
              <a:pPr defTabSz="243840">
                <a:defRPr sz="1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63" name="Shape 145"/>
            <p:cNvSpPr/>
            <p:nvPr/>
          </p:nvSpPr>
          <p:spPr>
            <a:xfrm>
              <a:off x="53544" y="676618"/>
              <a:ext cx="2338934" cy="1131089"/>
            </a:xfrm>
            <a:prstGeom prst="rect">
              <a:avLst/>
            </a:prstGeom>
            <a:noFill/>
            <a:ln w="12700" cap="flat">
              <a:noFill/>
              <a:round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 algn="l" defTabSz="2438400">
                <a:lnSpc>
                  <a:spcPct val="120000"/>
                </a:lnSpc>
                <a:buFont typeface="Helvetica"/>
                <a:defRPr sz="1200">
                  <a:solidFill>
                    <a:srgbClr val="FFFFFF"/>
                  </a:solidFill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lang="en-US" sz="1300" dirty="0" err="1">
                  <a:solidFill>
                    <a:schemeClr val="bg2">
                      <a:lumMod val="50000"/>
                    </a:schemeClr>
                  </a:solidFill>
                  <a:latin typeface="Bebas"/>
                </a:rPr>
                <a:t>Pengujian</a:t>
              </a:r>
              <a:r>
                <a:rPr lang="en-US" sz="1300" dirty="0">
                  <a:solidFill>
                    <a:schemeClr val="bg2">
                      <a:lumMod val="50000"/>
                    </a:schemeClr>
                  </a:solidFill>
                  <a:latin typeface="Bebas"/>
                </a:rPr>
                <a:t> yang </a:t>
              </a:r>
              <a:r>
                <a:rPr lang="en-US" sz="1300" dirty="0" err="1">
                  <a:solidFill>
                    <a:schemeClr val="bg2">
                      <a:lumMod val="50000"/>
                    </a:schemeClr>
                  </a:solidFill>
                  <a:latin typeface="Bebas"/>
                </a:rPr>
                <a:t>dibuat</a:t>
              </a:r>
              <a:r>
                <a:rPr lang="en-US" sz="1300" dirty="0">
                  <a:solidFill>
                    <a:schemeClr val="bg2">
                      <a:lumMod val="50000"/>
                    </a:schemeClr>
                  </a:solidFill>
                  <a:latin typeface="Bebas"/>
                </a:rPr>
                <a:t> </a:t>
              </a:r>
              <a:r>
                <a:rPr lang="en-US" sz="1300" dirty="0" err="1">
                  <a:solidFill>
                    <a:schemeClr val="bg2">
                      <a:lumMod val="50000"/>
                    </a:schemeClr>
                  </a:solidFill>
                  <a:latin typeface="Bebas"/>
                </a:rPr>
                <a:t>dengan</a:t>
              </a:r>
              <a:r>
                <a:rPr lang="en-US" sz="1300" dirty="0">
                  <a:solidFill>
                    <a:schemeClr val="bg2">
                      <a:lumMod val="50000"/>
                    </a:schemeClr>
                  </a:solidFill>
                  <a:latin typeface="Bebas"/>
                </a:rPr>
                <a:t>  </a:t>
              </a:r>
              <a:r>
                <a:rPr lang="en-US" sz="1300" dirty="0" err="1">
                  <a:solidFill>
                    <a:schemeClr val="bg2">
                      <a:lumMod val="50000"/>
                    </a:schemeClr>
                  </a:solidFill>
                  <a:latin typeface="Bebas"/>
                </a:rPr>
                <a:t>melihat</a:t>
              </a:r>
              <a:r>
                <a:rPr lang="en-US" sz="1300" dirty="0">
                  <a:solidFill>
                    <a:schemeClr val="bg2">
                      <a:lumMod val="50000"/>
                    </a:schemeClr>
                  </a:solidFill>
                  <a:latin typeface="Bebas"/>
                </a:rPr>
                <a:t> </a:t>
              </a:r>
              <a:r>
                <a:rPr lang="en-US" sz="1300" dirty="0" err="1">
                  <a:solidFill>
                    <a:schemeClr val="bg2">
                      <a:lumMod val="50000"/>
                    </a:schemeClr>
                  </a:solidFill>
                  <a:latin typeface="Bebas"/>
                </a:rPr>
                <a:t>keluaran</a:t>
              </a:r>
              <a:r>
                <a:rPr lang="en-US" sz="1300" dirty="0">
                  <a:solidFill>
                    <a:schemeClr val="bg2">
                      <a:lumMod val="50000"/>
                    </a:schemeClr>
                  </a:solidFill>
                  <a:latin typeface="Bebas"/>
                </a:rPr>
                <a:t> yang </a:t>
              </a:r>
              <a:r>
                <a:rPr lang="en-US" sz="1300" dirty="0" err="1">
                  <a:solidFill>
                    <a:schemeClr val="bg2">
                      <a:lumMod val="50000"/>
                    </a:schemeClr>
                  </a:solidFill>
                  <a:latin typeface="Bebas"/>
                </a:rPr>
                <a:t>dihasilkan</a:t>
              </a:r>
              <a:r>
                <a:rPr lang="en-US" sz="1300" dirty="0">
                  <a:solidFill>
                    <a:schemeClr val="bg2">
                      <a:lumMod val="50000"/>
                    </a:schemeClr>
                  </a:solidFill>
                  <a:latin typeface="Bebas"/>
                </a:rPr>
                <a:t> </a:t>
              </a:r>
              <a:r>
                <a:rPr lang="en-US" sz="1300" dirty="0" err="1">
                  <a:solidFill>
                    <a:schemeClr val="bg2">
                      <a:lumMod val="50000"/>
                    </a:schemeClr>
                  </a:solidFill>
                  <a:latin typeface="Bebas"/>
                </a:rPr>
                <a:t>untuk</a:t>
              </a:r>
              <a:r>
                <a:rPr lang="en-US" sz="1300" dirty="0">
                  <a:solidFill>
                    <a:schemeClr val="bg2">
                      <a:lumMod val="50000"/>
                    </a:schemeClr>
                  </a:solidFill>
                  <a:latin typeface="Bebas"/>
                </a:rPr>
                <a:t> </a:t>
              </a:r>
              <a:r>
                <a:rPr lang="en-US" sz="1300" dirty="0" err="1">
                  <a:solidFill>
                    <a:schemeClr val="bg2">
                      <a:lumMod val="50000"/>
                    </a:schemeClr>
                  </a:solidFill>
                  <a:latin typeface="Bebas"/>
                </a:rPr>
                <a:t>mengetahui</a:t>
              </a:r>
              <a:r>
                <a:rPr lang="en-US" sz="1300" dirty="0">
                  <a:solidFill>
                    <a:schemeClr val="bg2">
                      <a:lumMod val="50000"/>
                    </a:schemeClr>
                  </a:solidFill>
                  <a:latin typeface="Bebas"/>
                </a:rPr>
                <a:t> </a:t>
              </a:r>
              <a:r>
                <a:rPr lang="en-US" sz="1300" dirty="0" err="1">
                  <a:solidFill>
                    <a:schemeClr val="bg2">
                      <a:lumMod val="50000"/>
                    </a:schemeClr>
                  </a:solidFill>
                  <a:latin typeface="Bebas"/>
                </a:rPr>
                <a:t>kemampuan</a:t>
              </a:r>
              <a:r>
                <a:rPr lang="en-US" sz="1300" dirty="0">
                  <a:solidFill>
                    <a:schemeClr val="bg2">
                      <a:lumMod val="50000"/>
                    </a:schemeClr>
                  </a:solidFill>
                  <a:latin typeface="Bebas"/>
                </a:rPr>
                <a:t> </a:t>
              </a:r>
              <a:r>
                <a:rPr lang="en-US" sz="1300" dirty="0" err="1">
                  <a:solidFill>
                    <a:schemeClr val="bg2">
                      <a:lumMod val="50000"/>
                    </a:schemeClr>
                  </a:solidFill>
                  <a:latin typeface="Bebas"/>
                </a:rPr>
                <a:t>sistem</a:t>
              </a:r>
              <a:endParaRPr lang="en-US" sz="1300" dirty="0">
                <a:solidFill>
                  <a:schemeClr val="bg2">
                    <a:lumMod val="50000"/>
                  </a:schemeClr>
                </a:solidFill>
                <a:latin typeface="Bebas"/>
              </a:endParaRPr>
            </a:p>
          </p:txBody>
        </p:sp>
      </p:grpSp>
      <p:grpSp>
        <p:nvGrpSpPr>
          <p:cNvPr id="64" name="Group 146"/>
          <p:cNvGrpSpPr/>
          <p:nvPr/>
        </p:nvGrpSpPr>
        <p:grpSpPr>
          <a:xfrm>
            <a:off x="9143858" y="1837969"/>
            <a:ext cx="2125310" cy="3980940"/>
            <a:chOff x="-9095" y="0"/>
            <a:chExt cx="2376193" cy="4450872"/>
          </a:xfrm>
        </p:grpSpPr>
        <p:sp>
          <p:nvSpPr>
            <p:cNvPr id="65" name="Shape 141"/>
            <p:cNvSpPr/>
            <p:nvPr/>
          </p:nvSpPr>
          <p:spPr>
            <a:xfrm>
              <a:off x="0" y="1565059"/>
              <a:ext cx="2367098" cy="28858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6528"/>
                  </a:moveTo>
                  <a:lnTo>
                    <a:pt x="0" y="21600"/>
                  </a:lnTo>
                  <a:lnTo>
                    <a:pt x="0" y="5071"/>
                  </a:lnTo>
                  <a:lnTo>
                    <a:pt x="21600" y="0"/>
                  </a:lnTo>
                  <a:cubicBezTo>
                    <a:pt x="21600" y="0"/>
                    <a:pt x="21600" y="16528"/>
                    <a:pt x="21600" y="16528"/>
                  </a:cubicBezTo>
                  <a:close/>
                </a:path>
              </a:pathLst>
            </a:custGeom>
            <a:solidFill>
              <a:srgbClr val="00C1E8"/>
            </a:solidFill>
            <a:ln w="12700" cap="flat">
              <a:solidFill>
                <a:schemeClr val="bg2">
                  <a:lumMod val="25000"/>
                </a:schemeClr>
              </a:solidFill>
              <a:prstDash val="solid"/>
              <a:miter lim="400000"/>
            </a:ln>
            <a:effectLst/>
          </p:spPr>
          <p:txBody>
            <a:bodyPr wrap="square" lIns="20320" tIns="20320" rIns="20320" bIns="20320" numCol="1" anchor="ctr">
              <a:noAutofit/>
            </a:bodyPr>
            <a:lstStyle/>
            <a:p>
              <a:pPr defTabSz="584200">
                <a:defRPr sz="2800">
                  <a:solidFill>
                    <a:srgbClr val="02BCD2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/>
            </a:p>
          </p:txBody>
        </p:sp>
        <p:sp>
          <p:nvSpPr>
            <p:cNvPr id="66" name="Shape 142"/>
            <p:cNvSpPr/>
            <p:nvPr/>
          </p:nvSpPr>
          <p:spPr>
            <a:xfrm>
              <a:off x="-9095" y="2658035"/>
              <a:ext cx="2328965" cy="7917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27093" tIns="27093" rIns="27093" bIns="27093" numCol="1" anchor="t">
              <a:noAutofit/>
            </a:bodyPr>
            <a:lstStyle>
              <a:lvl1pPr>
                <a:defRPr sz="26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/>
              <a:r>
                <a:rPr lang="en-US" sz="2400" dirty="0" err="1">
                  <a:latin typeface="Open Sans Light" panose="020B0306030504020204"/>
                </a:rPr>
                <a:t>Kesimpulan</a:t>
              </a:r>
              <a:r>
                <a:rPr lang="en-US" sz="2400" dirty="0">
                  <a:latin typeface="Open Sans Light" panose="020B0306030504020204"/>
                </a:rPr>
                <a:t> </a:t>
              </a:r>
              <a:r>
                <a:rPr lang="en-US" sz="2400" dirty="0" err="1">
                  <a:latin typeface="Open Sans Light" panose="020B0306030504020204"/>
                </a:rPr>
                <a:t>dan</a:t>
              </a:r>
              <a:r>
                <a:rPr lang="en-US" sz="2400" dirty="0">
                  <a:latin typeface="Open Sans Light" panose="020B0306030504020204"/>
                </a:rPr>
                <a:t> Saran</a:t>
              </a:r>
              <a:endParaRPr sz="2400" dirty="0">
                <a:latin typeface="Open Sans Light" panose="020B0306030504020204"/>
              </a:endParaRPr>
            </a:p>
          </p:txBody>
        </p:sp>
        <p:sp>
          <p:nvSpPr>
            <p:cNvPr id="67" name="Shape 143"/>
            <p:cNvSpPr/>
            <p:nvPr/>
          </p:nvSpPr>
          <p:spPr>
            <a:xfrm>
              <a:off x="718865" y="0"/>
              <a:ext cx="1358736" cy="4061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27093" tIns="27093" rIns="27093" bIns="27093" numCol="1" anchor="t">
              <a:noAutofit/>
            </a:bodyPr>
            <a:lstStyle>
              <a:lvl1pPr algn="l">
                <a:defRPr sz="16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lang="en-US" sz="1400" dirty="0" err="1">
                  <a:solidFill>
                    <a:schemeClr val="bg2">
                      <a:lumMod val="10000"/>
                    </a:schemeClr>
                  </a:solidFill>
                  <a:latin typeface="Bebas"/>
                </a:rPr>
                <a:t>Kesimpulan</a:t>
              </a:r>
              <a:endParaRPr sz="1400" dirty="0">
                <a:solidFill>
                  <a:schemeClr val="bg2">
                    <a:lumMod val="10000"/>
                  </a:schemeClr>
                </a:solidFill>
                <a:latin typeface="Bebas"/>
              </a:endParaRPr>
            </a:p>
          </p:txBody>
        </p:sp>
        <p:sp>
          <p:nvSpPr>
            <p:cNvPr id="68" name="Shape 144"/>
            <p:cNvSpPr/>
            <p:nvPr/>
          </p:nvSpPr>
          <p:spPr>
            <a:xfrm rot="10800000">
              <a:off x="11943" y="173880"/>
              <a:ext cx="586285" cy="20827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</a:path>
              </a:pathLst>
            </a:custGeom>
            <a:ln w="9525" cap="flat" cmpd="sng" algn="ctr">
              <a:solidFill>
                <a:schemeClr val="bg2">
                  <a:lumMod val="50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20320" tIns="20320" rIns="20320" bIns="20320" numCol="1" anchor="ctr">
              <a:noAutofit/>
            </a:bodyPr>
            <a:lstStyle/>
            <a:p>
              <a:pPr defTabSz="243840">
                <a:defRPr sz="1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69" name="Shape 145"/>
            <p:cNvSpPr/>
            <p:nvPr/>
          </p:nvSpPr>
          <p:spPr>
            <a:xfrm>
              <a:off x="253935" y="719648"/>
              <a:ext cx="2091249" cy="1131089"/>
            </a:xfrm>
            <a:prstGeom prst="rect">
              <a:avLst/>
            </a:prstGeom>
            <a:noFill/>
            <a:ln w="12700" cap="flat">
              <a:noFill/>
              <a:round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 algn="l" defTabSz="2438400">
                <a:lnSpc>
                  <a:spcPct val="120000"/>
                </a:lnSpc>
                <a:buFont typeface="Helvetica"/>
                <a:defRPr sz="1200">
                  <a:solidFill>
                    <a:srgbClr val="FFFFFF"/>
                  </a:solidFill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lang="en-US" sz="1400" dirty="0">
                  <a:solidFill>
                    <a:schemeClr val="bg2">
                      <a:lumMod val="50000"/>
                    </a:schemeClr>
                  </a:solidFill>
                  <a:latin typeface="Bebas"/>
                </a:rPr>
                <a:t>Kesimpulan </a:t>
              </a:r>
              <a:r>
                <a:rPr lang="en-US" sz="1400" dirty="0" err="1">
                  <a:solidFill>
                    <a:schemeClr val="bg2">
                      <a:lumMod val="50000"/>
                    </a:schemeClr>
                  </a:solidFill>
                  <a:latin typeface="Bebas"/>
                </a:rPr>
                <a:t>dari</a:t>
              </a:r>
              <a:r>
                <a:rPr lang="en-US" sz="1400" dirty="0">
                  <a:solidFill>
                    <a:schemeClr val="bg2">
                      <a:lumMod val="50000"/>
                    </a:schemeClr>
                  </a:solidFill>
                  <a:latin typeface="Bebas"/>
                </a:rPr>
                <a:t> </a:t>
              </a:r>
              <a:r>
                <a:rPr lang="en-US" sz="1400" dirty="0" err="1">
                  <a:solidFill>
                    <a:schemeClr val="bg2">
                      <a:lumMod val="50000"/>
                    </a:schemeClr>
                  </a:solidFill>
                  <a:latin typeface="Bebas"/>
                </a:rPr>
                <a:t>hasil</a:t>
              </a:r>
              <a:r>
                <a:rPr lang="en-US" sz="1400" dirty="0">
                  <a:solidFill>
                    <a:schemeClr val="bg2">
                      <a:lumMod val="50000"/>
                    </a:schemeClr>
                  </a:solidFill>
                  <a:latin typeface="Bebas"/>
                </a:rPr>
                <a:t> </a:t>
              </a:r>
              <a:r>
                <a:rPr lang="en-US" sz="1400" dirty="0" err="1">
                  <a:solidFill>
                    <a:schemeClr val="bg2">
                      <a:lumMod val="50000"/>
                    </a:schemeClr>
                  </a:solidFill>
                  <a:latin typeface="Bebas"/>
                </a:rPr>
                <a:t>pengujian</a:t>
              </a:r>
              <a:r>
                <a:rPr lang="en-US" sz="1400" dirty="0">
                  <a:solidFill>
                    <a:schemeClr val="bg2">
                      <a:lumMod val="50000"/>
                    </a:schemeClr>
                  </a:solidFill>
                  <a:latin typeface="Bebas"/>
                </a:rPr>
                <a:t> </a:t>
              </a:r>
              <a:r>
                <a:rPr lang="en-US" sz="1400" dirty="0" err="1">
                  <a:solidFill>
                    <a:schemeClr val="bg2">
                      <a:lumMod val="50000"/>
                    </a:schemeClr>
                  </a:solidFill>
                  <a:latin typeface="Bebas"/>
                </a:rPr>
                <a:t>beserta</a:t>
              </a:r>
              <a:r>
                <a:rPr lang="en-US" sz="1400" dirty="0">
                  <a:solidFill>
                    <a:schemeClr val="bg2">
                      <a:lumMod val="50000"/>
                    </a:schemeClr>
                  </a:solidFill>
                  <a:latin typeface="Bebas"/>
                </a:rPr>
                <a:t> saran </a:t>
              </a:r>
              <a:r>
                <a:rPr lang="en-US" sz="1400" dirty="0" err="1">
                  <a:solidFill>
                    <a:schemeClr val="bg2">
                      <a:lumMod val="50000"/>
                    </a:schemeClr>
                  </a:solidFill>
                  <a:latin typeface="Bebas"/>
                </a:rPr>
                <a:t>untuk</a:t>
              </a:r>
              <a:r>
                <a:rPr lang="en-US" sz="1400" dirty="0">
                  <a:solidFill>
                    <a:schemeClr val="bg2">
                      <a:lumMod val="50000"/>
                    </a:schemeClr>
                  </a:solidFill>
                  <a:latin typeface="Bebas"/>
                </a:rPr>
                <a:t> </a:t>
              </a:r>
              <a:r>
                <a:rPr lang="en-US" sz="1400" dirty="0" err="1">
                  <a:solidFill>
                    <a:schemeClr val="bg2">
                      <a:lumMod val="50000"/>
                    </a:schemeClr>
                  </a:solidFill>
                  <a:latin typeface="Bebas"/>
                </a:rPr>
                <a:t>pengembangan</a:t>
              </a:r>
              <a:r>
                <a:rPr lang="en-US" sz="1400" dirty="0">
                  <a:solidFill>
                    <a:schemeClr val="bg2">
                      <a:lumMod val="50000"/>
                    </a:schemeClr>
                  </a:solidFill>
                  <a:latin typeface="Bebas"/>
                </a:rPr>
                <a:t> </a:t>
              </a:r>
              <a:r>
                <a:rPr lang="en-US" sz="1400" dirty="0" err="1">
                  <a:solidFill>
                    <a:schemeClr val="bg2">
                      <a:lumMod val="50000"/>
                    </a:schemeClr>
                  </a:solidFill>
                  <a:latin typeface="Bebas"/>
                </a:rPr>
                <a:t>kedepan</a:t>
              </a:r>
              <a:endParaRPr lang="en-US" sz="1400" dirty="0">
                <a:solidFill>
                  <a:schemeClr val="bg2">
                    <a:lumMod val="50000"/>
                  </a:schemeClr>
                </a:solidFill>
                <a:latin typeface="Bebas"/>
              </a:endParaRPr>
            </a:p>
          </p:txBody>
        </p:sp>
      </p:grpSp>
      <p:pic>
        <p:nvPicPr>
          <p:cNvPr id="70" name="Picture 6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5158" y="0"/>
            <a:ext cx="2167142" cy="1396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900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65043" y="-106018"/>
            <a:ext cx="3273287" cy="6858000"/>
          </a:xfrm>
          <a:prstGeom prst="rect">
            <a:avLst/>
          </a:prstGeom>
          <a:solidFill>
            <a:srgbClr val="00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5158" y="0"/>
            <a:ext cx="2167142" cy="1396258"/>
          </a:xfrm>
          <a:prstGeom prst="rect">
            <a:avLst/>
          </a:prstGeom>
        </p:spPr>
      </p:pic>
      <p:sp>
        <p:nvSpPr>
          <p:cNvPr id="9" name="Shape 178"/>
          <p:cNvSpPr/>
          <p:nvPr/>
        </p:nvSpPr>
        <p:spPr>
          <a:xfrm rot="18900000">
            <a:off x="4880227" y="3268353"/>
            <a:ext cx="369148" cy="369148"/>
          </a:xfrm>
          <a:prstGeom prst="rect">
            <a:avLst/>
          </a:prstGeom>
          <a:solidFill>
            <a:srgbClr val="55E6FC"/>
          </a:solidFill>
          <a:ln w="12700">
            <a:solidFill>
              <a:srgbClr val="000000">
                <a:alpha val="0"/>
              </a:srgbClr>
            </a:solidFill>
            <a:miter lim="400000"/>
          </a:ln>
        </p:spPr>
        <p:txBody>
          <a:bodyPr lIns="27093" tIns="27093" rIns="27093" bIns="27093" anchor="ctr"/>
          <a:lstStyle/>
          <a:p>
            <a:pPr defTabSz="584200">
              <a:defRPr sz="28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0" name="Shape 179"/>
          <p:cNvSpPr/>
          <p:nvPr/>
        </p:nvSpPr>
        <p:spPr>
          <a:xfrm rot="18900000">
            <a:off x="5141254" y="3007327"/>
            <a:ext cx="369148" cy="369148"/>
          </a:xfrm>
          <a:prstGeom prst="rect">
            <a:avLst/>
          </a:prstGeom>
          <a:solidFill>
            <a:srgbClr val="0192A6"/>
          </a:solidFill>
          <a:ln w="12700">
            <a:miter lim="400000"/>
          </a:ln>
        </p:spPr>
        <p:txBody>
          <a:bodyPr lIns="27093" tIns="27093" rIns="27093" bIns="27093" anchor="ctr"/>
          <a:lstStyle/>
          <a:p>
            <a:pPr defTabSz="243840">
              <a:defRPr sz="1600">
                <a:solidFill>
                  <a:srgbClr val="C42115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1" name="Shape 180"/>
          <p:cNvSpPr/>
          <p:nvPr/>
        </p:nvSpPr>
        <p:spPr>
          <a:xfrm rot="18900000">
            <a:off x="5141254" y="3529380"/>
            <a:ext cx="369148" cy="369148"/>
          </a:xfrm>
          <a:prstGeom prst="rect">
            <a:avLst/>
          </a:prstGeom>
          <a:solidFill>
            <a:srgbClr val="00D3ED"/>
          </a:solidFill>
          <a:ln w="12700">
            <a:solidFill>
              <a:srgbClr val="000000">
                <a:alpha val="0"/>
              </a:srgbClr>
            </a:solidFill>
            <a:miter lim="400000"/>
          </a:ln>
        </p:spPr>
        <p:txBody>
          <a:bodyPr lIns="27093" tIns="27093" rIns="27093" bIns="27093" anchor="ctr"/>
          <a:lstStyle/>
          <a:p>
            <a:pPr defTabSz="584200">
              <a:defRPr sz="28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2" name="Shape 181"/>
          <p:cNvSpPr/>
          <p:nvPr/>
        </p:nvSpPr>
        <p:spPr>
          <a:xfrm rot="18900000">
            <a:off x="5402280" y="3268353"/>
            <a:ext cx="369148" cy="369148"/>
          </a:xfrm>
          <a:prstGeom prst="rect">
            <a:avLst/>
          </a:prstGeom>
          <a:solidFill>
            <a:srgbClr val="02BCD2"/>
          </a:solidFill>
          <a:ln w="12700">
            <a:solidFill>
              <a:srgbClr val="000000">
                <a:alpha val="0"/>
              </a:srgbClr>
            </a:solidFill>
            <a:miter lim="400000"/>
          </a:ln>
        </p:spPr>
        <p:txBody>
          <a:bodyPr lIns="27093" tIns="27093" rIns="27093" bIns="27093" anchor="ctr"/>
          <a:lstStyle/>
          <a:p>
            <a:pPr defTabSz="584200">
              <a:defRPr sz="28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3" name="Shape 55"/>
          <p:cNvSpPr txBox="1">
            <a:spLocks/>
          </p:cNvSpPr>
          <p:nvPr/>
        </p:nvSpPr>
        <p:spPr>
          <a:xfrm>
            <a:off x="6010126" y="2730766"/>
            <a:ext cx="3751164" cy="922265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4800" b="1" dirty="0" err="1">
                <a:solidFill>
                  <a:schemeClr val="bg2">
                    <a:lumMod val="50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Kesimpulan</a:t>
            </a:r>
            <a:r>
              <a:rPr lang="en-US" sz="4800" b="1" dirty="0">
                <a:solidFill>
                  <a:schemeClr val="bg2">
                    <a:lumMod val="50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4800" b="1" dirty="0" err="1">
                <a:solidFill>
                  <a:schemeClr val="bg2">
                    <a:lumMod val="50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dan</a:t>
            </a:r>
            <a:r>
              <a:rPr lang="en-US" sz="4800" b="1" dirty="0">
                <a:solidFill>
                  <a:schemeClr val="bg2">
                    <a:lumMod val="50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Saran</a:t>
            </a:r>
            <a:endParaRPr lang="id" sz="4000" dirty="0">
              <a:solidFill>
                <a:schemeClr val="bg2">
                  <a:lumMod val="50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3318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 advAuto="0"/>
      <p:bldP spid="10" grpId="0" animBg="1" advAuto="0"/>
      <p:bldP spid="11" grpId="0" animBg="1" advAuto="0"/>
      <p:bldP spid="12" grpId="0" animBg="1" advAuto="0"/>
      <p:bldP spid="1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248400"/>
            <a:ext cx="12192000" cy="609600"/>
          </a:xfrm>
          <a:prstGeom prst="rect">
            <a:avLst/>
          </a:prstGeom>
          <a:gradFill flip="none" rotWithShape="1">
            <a:gsLst>
              <a:gs pos="0">
                <a:srgbClr val="00CCFF"/>
              </a:gs>
              <a:gs pos="100000">
                <a:srgbClr val="009999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" y="6359237"/>
            <a:ext cx="12191999" cy="692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-2" y="653143"/>
            <a:ext cx="4611759" cy="858068"/>
          </a:xfrm>
          <a:solidFill>
            <a:srgbClr val="00808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" sz="2800" dirty="0">
                <a:solidFill>
                  <a:schemeClr val="bg1"/>
                </a:solidFill>
                <a:latin typeface="Bebas"/>
              </a:rPr>
              <a:t>Kesimpulan &amp; Saran</a:t>
            </a:r>
            <a:endParaRPr lang="en-US" sz="2800" dirty="0">
              <a:solidFill>
                <a:schemeClr val="bg1"/>
              </a:solidFill>
              <a:latin typeface="Bebas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75342" y="1829913"/>
            <a:ext cx="181728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 Light" panose="020B0306030504020204"/>
              </a:rPr>
              <a:t>Kesimpulan</a:t>
            </a:r>
            <a:endParaRPr 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Open Sans Light" panose="020B0306030504020204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75343" y="1815547"/>
            <a:ext cx="10658095" cy="43178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hape 54"/>
          <p:cNvSpPr txBox="1">
            <a:spLocks/>
          </p:cNvSpPr>
          <p:nvPr/>
        </p:nvSpPr>
        <p:spPr>
          <a:xfrm>
            <a:off x="-2" y="6303817"/>
            <a:ext cx="12102302" cy="554183"/>
          </a:xfrm>
          <a:prstGeom prst="rect">
            <a:avLst/>
          </a:prstGeom>
        </p:spPr>
        <p:txBody>
          <a:bodyPr vert="horz" lIns="91425" tIns="91425" rIns="91425" bIns="91425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1400" b="1" i="1" dirty="0" err="1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Implementasi</a:t>
            </a:r>
            <a:r>
              <a:rPr lang="en-US" sz="1400" b="1" i="1" dirty="0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 </a:t>
            </a:r>
            <a:r>
              <a:rPr lang="en-US" sz="1400" b="1" i="1" dirty="0" err="1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Kompresi</a:t>
            </a:r>
            <a:r>
              <a:rPr lang="en-US" sz="1400" b="1" i="1" dirty="0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 Adaptive </a:t>
            </a:r>
            <a:r>
              <a:rPr lang="en-US" sz="1400" b="1" i="1" dirty="0" err="1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Menggunakan</a:t>
            </a:r>
            <a:r>
              <a:rPr lang="en-US" sz="1400" b="1" i="1" dirty="0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 </a:t>
            </a:r>
            <a:r>
              <a:rPr lang="en-US" sz="1400" b="1" i="1" dirty="0" err="1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Metode</a:t>
            </a:r>
            <a:r>
              <a:rPr lang="en-US" sz="1400" b="1" i="1" dirty="0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 </a:t>
            </a:r>
            <a:r>
              <a:rPr lang="en-US" sz="1400" b="1" i="1" dirty="0" err="1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Heatshrink</a:t>
            </a:r>
            <a:r>
              <a:rPr lang="en-US" sz="1400" b="1" i="1" dirty="0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 </a:t>
            </a:r>
            <a:r>
              <a:rPr lang="en-US" sz="1400" b="1" i="1" dirty="0" err="1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Untuk</a:t>
            </a:r>
            <a:r>
              <a:rPr lang="en-US" sz="1400" b="1" i="1" dirty="0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 </a:t>
            </a:r>
            <a:r>
              <a:rPr lang="en-US" sz="1400" b="1" i="1" dirty="0" err="1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Pengiriman</a:t>
            </a:r>
            <a:r>
              <a:rPr lang="en-US" sz="1400" b="1" i="1" dirty="0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 Data pada Wireless Sensor Network </a:t>
            </a:r>
            <a:r>
              <a:rPr lang="en-US" sz="1400" b="1" i="1" dirty="0" err="1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Berbasis</a:t>
            </a:r>
            <a:r>
              <a:rPr lang="en-US" sz="1400" b="1" i="1" dirty="0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 Zigbee</a:t>
            </a:r>
            <a:endParaRPr lang="id" sz="1400" i="1" dirty="0">
              <a:solidFill>
                <a:schemeClr val="bg1">
                  <a:lumMod val="95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5158" y="0"/>
            <a:ext cx="2167142" cy="1396258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475342" y="2250940"/>
            <a:ext cx="10658094" cy="40164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700" dirty="0" err="1">
                <a:solidFill>
                  <a:srgbClr val="595959"/>
                </a:solidFill>
                <a:latin typeface="Open Sans Light" panose="020B0306030504020204"/>
              </a:rPr>
              <a:t>Persentasi</a:t>
            </a:r>
            <a:r>
              <a:rPr lang="en-US" sz="1700" dirty="0">
                <a:solidFill>
                  <a:srgbClr val="595959"/>
                </a:solidFill>
                <a:latin typeface="Open Sans Light" panose="020B0306030504020204"/>
              </a:rPr>
              <a:t> </a:t>
            </a:r>
            <a:r>
              <a:rPr lang="en-US" sz="1700" dirty="0" err="1">
                <a:solidFill>
                  <a:srgbClr val="595959"/>
                </a:solidFill>
                <a:latin typeface="Open Sans Light" panose="020B0306030504020204"/>
              </a:rPr>
              <a:t>efektifitas</a:t>
            </a:r>
            <a:r>
              <a:rPr lang="en-US" sz="1700" dirty="0">
                <a:solidFill>
                  <a:srgbClr val="595959"/>
                </a:solidFill>
                <a:latin typeface="Open Sans Light" panose="020B0306030504020204"/>
              </a:rPr>
              <a:t> </a:t>
            </a:r>
            <a:r>
              <a:rPr lang="en-US" sz="1700" dirty="0" err="1">
                <a:solidFill>
                  <a:srgbClr val="595959"/>
                </a:solidFill>
                <a:latin typeface="Open Sans Light" panose="020B0306030504020204"/>
              </a:rPr>
              <a:t>kompresi</a:t>
            </a:r>
            <a:r>
              <a:rPr lang="en-US" sz="1700" dirty="0">
                <a:solidFill>
                  <a:srgbClr val="595959"/>
                </a:solidFill>
                <a:latin typeface="Open Sans Light" panose="020B0306030504020204"/>
              </a:rPr>
              <a:t> paling </a:t>
            </a:r>
            <a:r>
              <a:rPr lang="en-US" sz="1700" dirty="0" err="1">
                <a:solidFill>
                  <a:srgbClr val="595959"/>
                </a:solidFill>
                <a:latin typeface="Open Sans Light" panose="020B0306030504020204"/>
              </a:rPr>
              <a:t>tinggi</a:t>
            </a:r>
            <a:r>
              <a:rPr lang="en-US" sz="1700" dirty="0">
                <a:solidFill>
                  <a:srgbClr val="595959"/>
                </a:solidFill>
                <a:latin typeface="Open Sans Light" panose="020B0306030504020204"/>
              </a:rPr>
              <a:t> </a:t>
            </a:r>
            <a:r>
              <a:rPr lang="en-US" sz="1700" dirty="0" err="1">
                <a:solidFill>
                  <a:srgbClr val="595959"/>
                </a:solidFill>
                <a:latin typeface="Open Sans Light" panose="020B0306030504020204"/>
              </a:rPr>
              <a:t>adalah</a:t>
            </a:r>
            <a:r>
              <a:rPr lang="en-US" sz="1700" dirty="0">
                <a:solidFill>
                  <a:srgbClr val="595959"/>
                </a:solidFill>
                <a:latin typeface="Open Sans Light" panose="020B0306030504020204"/>
              </a:rPr>
              <a:t> </a:t>
            </a:r>
            <a:r>
              <a:rPr lang="en-US" sz="1700" b="1" dirty="0">
                <a:solidFill>
                  <a:srgbClr val="595959"/>
                </a:solidFill>
                <a:latin typeface="Open Sans Light" panose="020B0306030504020204"/>
              </a:rPr>
              <a:t>60,5%</a:t>
            </a:r>
            <a:r>
              <a:rPr lang="en-US" sz="1700" dirty="0">
                <a:solidFill>
                  <a:srgbClr val="595959"/>
                </a:solidFill>
                <a:latin typeface="Open Sans Light" panose="020B0306030504020204"/>
              </a:rPr>
              <a:t> pada </a:t>
            </a:r>
            <a:r>
              <a:rPr lang="en-US" sz="1700" dirty="0" err="1">
                <a:solidFill>
                  <a:srgbClr val="595959"/>
                </a:solidFill>
                <a:latin typeface="Open Sans Light" panose="020B0306030504020204"/>
              </a:rPr>
              <a:t>panjang</a:t>
            </a:r>
            <a:r>
              <a:rPr lang="en-US" sz="1700" dirty="0">
                <a:solidFill>
                  <a:srgbClr val="595959"/>
                </a:solidFill>
                <a:latin typeface="Open Sans Light" panose="020B0306030504020204"/>
              </a:rPr>
              <a:t> data 980 </a:t>
            </a:r>
            <a:r>
              <a:rPr lang="en-US" sz="1700" dirty="0" err="1">
                <a:solidFill>
                  <a:srgbClr val="595959"/>
                </a:solidFill>
                <a:latin typeface="Open Sans Light" panose="020B0306030504020204"/>
              </a:rPr>
              <a:t>karakter</a:t>
            </a:r>
            <a:r>
              <a:rPr lang="en-US" sz="1700" dirty="0">
                <a:solidFill>
                  <a:srgbClr val="595959"/>
                </a:solidFill>
                <a:latin typeface="Open Sans Light" panose="020B0306030504020204"/>
              </a:rPr>
              <a:t> </a:t>
            </a:r>
            <a:r>
              <a:rPr lang="en-US" sz="1700" dirty="0" err="1">
                <a:solidFill>
                  <a:srgbClr val="595959"/>
                </a:solidFill>
                <a:latin typeface="Open Sans Light" panose="020B0306030504020204"/>
              </a:rPr>
              <a:t>dengan</a:t>
            </a:r>
            <a:r>
              <a:rPr lang="en-US" sz="1700" dirty="0">
                <a:solidFill>
                  <a:srgbClr val="595959"/>
                </a:solidFill>
                <a:latin typeface="Open Sans Light" panose="020B0306030504020204"/>
              </a:rPr>
              <a:t> </a:t>
            </a:r>
            <a:r>
              <a:rPr lang="en-US" sz="1700" dirty="0" err="1">
                <a:solidFill>
                  <a:srgbClr val="595959"/>
                </a:solidFill>
                <a:latin typeface="Open Sans Light" panose="020B0306030504020204"/>
              </a:rPr>
              <a:t>menggunakan</a:t>
            </a:r>
            <a:r>
              <a:rPr lang="en-US" sz="1700" dirty="0">
                <a:solidFill>
                  <a:srgbClr val="595959"/>
                </a:solidFill>
                <a:latin typeface="Open Sans Light" panose="020B0306030504020204"/>
              </a:rPr>
              <a:t> </a:t>
            </a:r>
            <a:r>
              <a:rPr lang="en-US" sz="1700" dirty="0" err="1">
                <a:solidFill>
                  <a:srgbClr val="595959"/>
                </a:solidFill>
                <a:latin typeface="Open Sans Light" panose="020B0306030504020204"/>
              </a:rPr>
              <a:t>konfigurasi</a:t>
            </a:r>
            <a:r>
              <a:rPr lang="en-US" sz="1700" dirty="0">
                <a:solidFill>
                  <a:srgbClr val="595959"/>
                </a:solidFill>
                <a:latin typeface="Open Sans Light" panose="020B0306030504020204"/>
              </a:rPr>
              <a:t> HS(9,8). </a:t>
            </a:r>
            <a:r>
              <a:rPr lang="en-US" sz="1700" dirty="0" err="1">
                <a:solidFill>
                  <a:srgbClr val="595959"/>
                </a:solidFill>
                <a:latin typeface="Open Sans Light" panose="020B0306030504020204"/>
              </a:rPr>
              <a:t>Persentasi</a:t>
            </a:r>
            <a:r>
              <a:rPr lang="en-US" sz="1700" dirty="0">
                <a:solidFill>
                  <a:srgbClr val="595959"/>
                </a:solidFill>
                <a:latin typeface="Open Sans Light" panose="020B0306030504020204"/>
              </a:rPr>
              <a:t> </a:t>
            </a:r>
            <a:r>
              <a:rPr lang="en-US" sz="1700" dirty="0" err="1">
                <a:solidFill>
                  <a:srgbClr val="595959"/>
                </a:solidFill>
                <a:latin typeface="Open Sans Light" panose="020B0306030504020204"/>
              </a:rPr>
              <a:t>efektifitas</a:t>
            </a:r>
            <a:r>
              <a:rPr lang="en-US" sz="1700" dirty="0">
                <a:solidFill>
                  <a:srgbClr val="595959"/>
                </a:solidFill>
                <a:latin typeface="Open Sans Light" panose="020B0306030504020204"/>
              </a:rPr>
              <a:t> </a:t>
            </a:r>
            <a:r>
              <a:rPr lang="en-US" sz="1700" dirty="0" err="1">
                <a:solidFill>
                  <a:srgbClr val="595959"/>
                </a:solidFill>
                <a:latin typeface="Open Sans Light" panose="020B0306030504020204"/>
              </a:rPr>
              <a:t>kompresi</a:t>
            </a:r>
            <a:r>
              <a:rPr lang="en-US" sz="1700" dirty="0">
                <a:solidFill>
                  <a:srgbClr val="595959"/>
                </a:solidFill>
                <a:latin typeface="Open Sans Light" panose="020B0306030504020204"/>
              </a:rPr>
              <a:t> pada </a:t>
            </a:r>
            <a:r>
              <a:rPr lang="en-US" sz="1700" dirty="0" err="1">
                <a:solidFill>
                  <a:srgbClr val="595959"/>
                </a:solidFill>
                <a:latin typeface="Open Sans Light" panose="020B0306030504020204"/>
              </a:rPr>
              <a:t>masing-masing</a:t>
            </a:r>
            <a:r>
              <a:rPr lang="en-US" sz="1700" dirty="0">
                <a:solidFill>
                  <a:srgbClr val="595959"/>
                </a:solidFill>
                <a:latin typeface="Open Sans Light" panose="020B0306030504020204"/>
              </a:rPr>
              <a:t> data </a:t>
            </a:r>
            <a:r>
              <a:rPr lang="en-US" sz="1700" dirty="0" err="1">
                <a:solidFill>
                  <a:srgbClr val="595959"/>
                </a:solidFill>
                <a:latin typeface="Open Sans Light" panose="020B0306030504020204"/>
              </a:rPr>
              <a:t>sesuai</a:t>
            </a:r>
            <a:r>
              <a:rPr lang="en-US" sz="1700" dirty="0">
                <a:solidFill>
                  <a:srgbClr val="595959"/>
                </a:solidFill>
                <a:latin typeface="Open Sans Light" panose="020B0306030504020204"/>
              </a:rPr>
              <a:t> </a:t>
            </a:r>
            <a:r>
              <a:rPr lang="en-US" sz="1700" dirty="0" err="1">
                <a:solidFill>
                  <a:srgbClr val="595959"/>
                </a:solidFill>
                <a:latin typeface="Open Sans Light" panose="020B0306030504020204"/>
              </a:rPr>
              <a:t>skenario</a:t>
            </a:r>
            <a:r>
              <a:rPr lang="en-US" sz="1700" dirty="0">
                <a:solidFill>
                  <a:srgbClr val="595959"/>
                </a:solidFill>
                <a:latin typeface="Open Sans Light" panose="020B0306030504020204"/>
              </a:rPr>
              <a:t> uji </a:t>
            </a:r>
            <a:r>
              <a:rPr lang="en-US" sz="1700" dirty="0" err="1">
                <a:solidFill>
                  <a:srgbClr val="595959"/>
                </a:solidFill>
                <a:latin typeface="Open Sans Light" panose="020B0306030504020204"/>
              </a:rPr>
              <a:t>coba</a:t>
            </a:r>
            <a:r>
              <a:rPr lang="en-US" sz="1700" dirty="0">
                <a:solidFill>
                  <a:srgbClr val="595959"/>
                </a:solidFill>
                <a:latin typeface="Open Sans Light" panose="020B0306030504020204"/>
              </a:rPr>
              <a:t> rata-rata </a:t>
            </a:r>
            <a:r>
              <a:rPr lang="en-US" sz="1700" dirty="0" err="1">
                <a:solidFill>
                  <a:srgbClr val="595959"/>
                </a:solidFill>
                <a:latin typeface="Open Sans Light" panose="020B0306030504020204"/>
              </a:rPr>
              <a:t>akan</a:t>
            </a:r>
            <a:r>
              <a:rPr lang="en-US" sz="1700" dirty="0">
                <a:solidFill>
                  <a:srgbClr val="595959"/>
                </a:solidFill>
                <a:latin typeface="Open Sans Light" panose="020B0306030504020204"/>
              </a:rPr>
              <a:t> </a:t>
            </a:r>
            <a:r>
              <a:rPr lang="en-US" sz="1700" dirty="0" err="1">
                <a:solidFill>
                  <a:srgbClr val="595959"/>
                </a:solidFill>
                <a:latin typeface="Open Sans Light" panose="020B0306030504020204"/>
              </a:rPr>
              <a:t>terus</a:t>
            </a:r>
            <a:r>
              <a:rPr lang="en-US" sz="1700" dirty="0">
                <a:solidFill>
                  <a:srgbClr val="595959"/>
                </a:solidFill>
                <a:latin typeface="Open Sans Light" panose="020B0306030504020204"/>
              </a:rPr>
              <a:t> </a:t>
            </a:r>
            <a:r>
              <a:rPr lang="en-US" sz="1700" dirty="0" err="1">
                <a:solidFill>
                  <a:srgbClr val="595959"/>
                </a:solidFill>
                <a:latin typeface="Open Sans Light" panose="020B0306030504020204"/>
              </a:rPr>
              <a:t>meningkat</a:t>
            </a:r>
            <a:r>
              <a:rPr lang="en-US" sz="1700" dirty="0">
                <a:solidFill>
                  <a:srgbClr val="595959"/>
                </a:solidFill>
                <a:latin typeface="Open Sans Light" panose="020B0306030504020204"/>
              </a:rPr>
              <a:t> </a:t>
            </a:r>
            <a:r>
              <a:rPr lang="en-US" sz="1700" dirty="0" err="1">
                <a:solidFill>
                  <a:srgbClr val="595959"/>
                </a:solidFill>
                <a:latin typeface="Open Sans Light" panose="020B0306030504020204"/>
              </a:rPr>
              <a:t>seiring</a:t>
            </a:r>
            <a:r>
              <a:rPr lang="en-US" sz="1700" dirty="0">
                <a:solidFill>
                  <a:srgbClr val="595959"/>
                </a:solidFill>
                <a:latin typeface="Open Sans Light" panose="020B0306030504020204"/>
              </a:rPr>
              <a:t> </a:t>
            </a:r>
            <a:r>
              <a:rPr lang="en-US" sz="1700" dirty="0" err="1">
                <a:solidFill>
                  <a:srgbClr val="595959"/>
                </a:solidFill>
                <a:latin typeface="Open Sans Light" panose="020B0306030504020204"/>
              </a:rPr>
              <a:t>dengan</a:t>
            </a:r>
            <a:r>
              <a:rPr lang="en-US" sz="1700" dirty="0">
                <a:solidFill>
                  <a:srgbClr val="595959"/>
                </a:solidFill>
                <a:latin typeface="Open Sans Light" panose="020B0306030504020204"/>
              </a:rPr>
              <a:t> </a:t>
            </a:r>
            <a:r>
              <a:rPr lang="en-US" sz="1700" dirty="0" err="1">
                <a:solidFill>
                  <a:srgbClr val="595959"/>
                </a:solidFill>
                <a:latin typeface="Open Sans Light" panose="020B0306030504020204"/>
              </a:rPr>
              <a:t>besar</a:t>
            </a:r>
            <a:r>
              <a:rPr lang="en-US" sz="1700" dirty="0">
                <a:solidFill>
                  <a:srgbClr val="595959"/>
                </a:solidFill>
                <a:latin typeface="Open Sans Light" panose="020B0306030504020204"/>
              </a:rPr>
              <a:t> </a:t>
            </a:r>
            <a:r>
              <a:rPr lang="en-US" sz="1700" dirty="0" err="1">
                <a:solidFill>
                  <a:srgbClr val="595959"/>
                </a:solidFill>
                <a:latin typeface="Open Sans Light" panose="020B0306030504020204"/>
              </a:rPr>
              <a:t>konfigurasi</a:t>
            </a:r>
            <a:r>
              <a:rPr lang="en-US" sz="1700" dirty="0">
                <a:solidFill>
                  <a:srgbClr val="595959"/>
                </a:solidFill>
                <a:latin typeface="Open Sans Light" panose="020B0306030504020204"/>
              </a:rPr>
              <a:t> yang </a:t>
            </a:r>
            <a:r>
              <a:rPr lang="en-US" sz="1700" dirty="0" err="1">
                <a:solidFill>
                  <a:srgbClr val="595959"/>
                </a:solidFill>
                <a:latin typeface="Open Sans Light" panose="020B0306030504020204"/>
              </a:rPr>
              <a:t>digunakan</a:t>
            </a:r>
            <a:r>
              <a:rPr lang="en-US" sz="1700" dirty="0">
                <a:solidFill>
                  <a:srgbClr val="595959"/>
                </a:solidFill>
                <a:latin typeface="Open Sans Light" panose="020B0306030504020204"/>
              </a:rPr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700" dirty="0">
              <a:solidFill>
                <a:srgbClr val="595959"/>
              </a:solidFill>
              <a:latin typeface="Open Sans Light" panose="020B0306030504020204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700" dirty="0" err="1">
                <a:solidFill>
                  <a:srgbClr val="595959"/>
                </a:solidFill>
                <a:latin typeface="Open Sans Light" panose="020B0306030504020204"/>
              </a:rPr>
              <a:t>Akurasi</a:t>
            </a:r>
            <a:r>
              <a:rPr lang="en-US" sz="1700" dirty="0">
                <a:solidFill>
                  <a:srgbClr val="595959"/>
                </a:solidFill>
                <a:latin typeface="Open Sans Light" panose="020B0306030504020204"/>
              </a:rPr>
              <a:t> </a:t>
            </a:r>
            <a:r>
              <a:rPr lang="en-US" sz="1700" dirty="0" err="1">
                <a:solidFill>
                  <a:srgbClr val="595959"/>
                </a:solidFill>
                <a:latin typeface="Open Sans Light" panose="020B0306030504020204"/>
              </a:rPr>
              <a:t>pengiriman</a:t>
            </a:r>
            <a:r>
              <a:rPr lang="en-US" sz="1700" dirty="0">
                <a:solidFill>
                  <a:srgbClr val="595959"/>
                </a:solidFill>
                <a:latin typeface="Open Sans Light" panose="020B0306030504020204"/>
              </a:rPr>
              <a:t> data ZigBee </a:t>
            </a:r>
            <a:r>
              <a:rPr lang="en-US" sz="1700" dirty="0" err="1">
                <a:solidFill>
                  <a:srgbClr val="595959"/>
                </a:solidFill>
                <a:latin typeface="Open Sans Light" panose="020B0306030504020204"/>
              </a:rPr>
              <a:t>berturut</a:t>
            </a:r>
            <a:r>
              <a:rPr lang="en-US" sz="1700" dirty="0">
                <a:solidFill>
                  <a:srgbClr val="595959"/>
                </a:solidFill>
                <a:latin typeface="Open Sans Light" panose="020B0306030504020204"/>
              </a:rPr>
              <a:t> – </a:t>
            </a:r>
            <a:r>
              <a:rPr lang="en-US" sz="1700" dirty="0" err="1">
                <a:solidFill>
                  <a:srgbClr val="595959"/>
                </a:solidFill>
                <a:latin typeface="Open Sans Light" panose="020B0306030504020204"/>
              </a:rPr>
              <a:t>turut</a:t>
            </a:r>
            <a:r>
              <a:rPr lang="en-US" sz="1700" dirty="0">
                <a:solidFill>
                  <a:srgbClr val="595959"/>
                </a:solidFill>
                <a:latin typeface="Open Sans Light" panose="020B0306030504020204"/>
              </a:rPr>
              <a:t> </a:t>
            </a:r>
            <a:r>
              <a:rPr lang="en-US" sz="1700" dirty="0" err="1">
                <a:solidFill>
                  <a:srgbClr val="595959"/>
                </a:solidFill>
                <a:latin typeface="Open Sans Light" panose="020B0306030504020204"/>
              </a:rPr>
              <a:t>adalah</a:t>
            </a:r>
            <a:r>
              <a:rPr lang="en-US" sz="1700" dirty="0">
                <a:solidFill>
                  <a:srgbClr val="595959"/>
                </a:solidFill>
                <a:latin typeface="Open Sans Light" panose="020B0306030504020204"/>
              </a:rPr>
              <a:t> </a:t>
            </a:r>
            <a:r>
              <a:rPr lang="en-US" sz="1700" b="1" dirty="0">
                <a:solidFill>
                  <a:srgbClr val="595959"/>
                </a:solidFill>
                <a:latin typeface="Open Sans Light" panose="020B0306030504020204"/>
              </a:rPr>
              <a:t>100%</a:t>
            </a:r>
            <a:r>
              <a:rPr lang="en-US" sz="1700" dirty="0">
                <a:solidFill>
                  <a:srgbClr val="595959"/>
                </a:solidFill>
                <a:latin typeface="Open Sans Light" panose="020B0306030504020204"/>
              </a:rPr>
              <a:t> (±10 meter), </a:t>
            </a:r>
            <a:r>
              <a:rPr lang="en-US" sz="1700" b="1" dirty="0">
                <a:solidFill>
                  <a:srgbClr val="595959"/>
                </a:solidFill>
                <a:latin typeface="Open Sans Light" panose="020B0306030504020204"/>
              </a:rPr>
              <a:t>86,8%</a:t>
            </a:r>
            <a:r>
              <a:rPr lang="en-US" sz="1700" dirty="0">
                <a:solidFill>
                  <a:srgbClr val="595959"/>
                </a:solidFill>
                <a:latin typeface="Open Sans Light" panose="020B0306030504020204"/>
              </a:rPr>
              <a:t> (±20 meter), dan </a:t>
            </a:r>
            <a:r>
              <a:rPr lang="en-US" sz="1700" b="1" dirty="0">
                <a:solidFill>
                  <a:srgbClr val="595959"/>
                </a:solidFill>
                <a:latin typeface="Open Sans Light" panose="020B0306030504020204"/>
              </a:rPr>
              <a:t>69,5%</a:t>
            </a:r>
            <a:r>
              <a:rPr lang="en-US" sz="1700" dirty="0">
                <a:solidFill>
                  <a:srgbClr val="595959"/>
                </a:solidFill>
                <a:latin typeface="Open Sans Light" panose="020B0306030504020204"/>
              </a:rPr>
              <a:t> (±30 meter).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700" dirty="0">
              <a:solidFill>
                <a:srgbClr val="595959"/>
              </a:solidFill>
              <a:latin typeface="Open Sans Light" panose="020B0306030504020204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700" dirty="0" err="1">
                <a:solidFill>
                  <a:srgbClr val="595959"/>
                </a:solidFill>
              </a:rPr>
              <a:t>Akurasi</a:t>
            </a:r>
            <a:r>
              <a:rPr lang="en-US" sz="1700" dirty="0">
                <a:solidFill>
                  <a:srgbClr val="595959"/>
                </a:solidFill>
              </a:rPr>
              <a:t> </a:t>
            </a:r>
            <a:r>
              <a:rPr lang="en-US" sz="1700" dirty="0" err="1">
                <a:solidFill>
                  <a:srgbClr val="595959"/>
                </a:solidFill>
              </a:rPr>
              <a:t>pengiriman</a:t>
            </a:r>
            <a:r>
              <a:rPr lang="en-US" sz="1700" dirty="0">
                <a:solidFill>
                  <a:srgbClr val="595959"/>
                </a:solidFill>
              </a:rPr>
              <a:t> data ZigBee pada </a:t>
            </a:r>
            <a:r>
              <a:rPr lang="en-US" sz="1700" dirty="0" err="1">
                <a:solidFill>
                  <a:srgbClr val="595959"/>
                </a:solidFill>
              </a:rPr>
              <a:t>jaringan</a:t>
            </a:r>
            <a:r>
              <a:rPr lang="en-US" sz="1700" dirty="0">
                <a:solidFill>
                  <a:srgbClr val="595959"/>
                </a:solidFill>
              </a:rPr>
              <a:t> </a:t>
            </a:r>
            <a:r>
              <a:rPr lang="en-US" sz="1700" i="1" dirty="0">
                <a:solidFill>
                  <a:srgbClr val="595959"/>
                </a:solidFill>
              </a:rPr>
              <a:t>multi hop</a:t>
            </a:r>
            <a:r>
              <a:rPr lang="en-US" sz="1700" dirty="0">
                <a:solidFill>
                  <a:srgbClr val="595959"/>
                </a:solidFill>
              </a:rPr>
              <a:t> </a:t>
            </a:r>
            <a:r>
              <a:rPr lang="en-US" sz="1700" dirty="0" err="1">
                <a:solidFill>
                  <a:srgbClr val="595959"/>
                </a:solidFill>
              </a:rPr>
              <a:t>berturut</a:t>
            </a:r>
            <a:r>
              <a:rPr lang="en-US" sz="1700" dirty="0">
                <a:solidFill>
                  <a:srgbClr val="595959"/>
                </a:solidFill>
              </a:rPr>
              <a:t> – </a:t>
            </a:r>
            <a:r>
              <a:rPr lang="en-US" sz="1700" dirty="0" err="1">
                <a:solidFill>
                  <a:srgbClr val="595959"/>
                </a:solidFill>
              </a:rPr>
              <a:t>turut</a:t>
            </a:r>
            <a:r>
              <a:rPr lang="en-US" sz="1700" dirty="0">
                <a:solidFill>
                  <a:srgbClr val="595959"/>
                </a:solidFill>
              </a:rPr>
              <a:t> </a:t>
            </a:r>
            <a:r>
              <a:rPr lang="en-US" sz="1700" dirty="0" err="1">
                <a:solidFill>
                  <a:srgbClr val="595959"/>
                </a:solidFill>
              </a:rPr>
              <a:t>adalah</a:t>
            </a:r>
            <a:r>
              <a:rPr lang="en-US" sz="1700" dirty="0">
                <a:solidFill>
                  <a:srgbClr val="595959"/>
                </a:solidFill>
              </a:rPr>
              <a:t> </a:t>
            </a:r>
            <a:r>
              <a:rPr lang="en-US" sz="1700" b="1" dirty="0">
                <a:solidFill>
                  <a:srgbClr val="595959"/>
                </a:solidFill>
              </a:rPr>
              <a:t>100%</a:t>
            </a:r>
            <a:r>
              <a:rPr lang="en-US" sz="1700" dirty="0">
                <a:solidFill>
                  <a:srgbClr val="595959"/>
                </a:solidFill>
              </a:rPr>
              <a:t> (±10 meter), </a:t>
            </a:r>
            <a:r>
              <a:rPr lang="en-US" sz="1700" b="1" dirty="0">
                <a:solidFill>
                  <a:srgbClr val="595959"/>
                </a:solidFill>
              </a:rPr>
              <a:t>90,6%</a:t>
            </a:r>
            <a:r>
              <a:rPr lang="en-US" sz="1700" dirty="0">
                <a:solidFill>
                  <a:srgbClr val="595959"/>
                </a:solidFill>
              </a:rPr>
              <a:t> (±20 meter), dan </a:t>
            </a:r>
            <a:r>
              <a:rPr lang="en-US" sz="1700" b="1" dirty="0">
                <a:solidFill>
                  <a:srgbClr val="595959"/>
                </a:solidFill>
              </a:rPr>
              <a:t>82,6%</a:t>
            </a:r>
            <a:r>
              <a:rPr lang="en-US" sz="1700" dirty="0">
                <a:solidFill>
                  <a:srgbClr val="595959"/>
                </a:solidFill>
              </a:rPr>
              <a:t> (±30 meter). </a:t>
            </a:r>
            <a:r>
              <a:rPr lang="en-US" sz="1700" dirty="0" err="1">
                <a:solidFill>
                  <a:srgbClr val="595959"/>
                </a:solidFill>
                <a:latin typeface="Open Sans Light" panose="020B0306030504020204"/>
              </a:rPr>
              <a:t>Sehingga</a:t>
            </a:r>
            <a:r>
              <a:rPr lang="en-US" sz="1700" dirty="0">
                <a:solidFill>
                  <a:srgbClr val="595959"/>
                </a:solidFill>
                <a:latin typeface="Open Sans Light" panose="020B0306030504020204"/>
              </a:rPr>
              <a:t> </a:t>
            </a:r>
            <a:r>
              <a:rPr lang="en-US" sz="1700" dirty="0" err="1">
                <a:solidFill>
                  <a:srgbClr val="595959"/>
                </a:solidFill>
                <a:latin typeface="Open Sans Light" panose="020B0306030504020204"/>
              </a:rPr>
              <a:t>dapat</a:t>
            </a:r>
            <a:r>
              <a:rPr lang="en-US" sz="1700" dirty="0">
                <a:solidFill>
                  <a:srgbClr val="595959"/>
                </a:solidFill>
                <a:latin typeface="Open Sans Light" panose="020B0306030504020204"/>
              </a:rPr>
              <a:t> </a:t>
            </a:r>
            <a:r>
              <a:rPr lang="en-US" sz="1700" dirty="0" err="1">
                <a:solidFill>
                  <a:srgbClr val="595959"/>
                </a:solidFill>
                <a:latin typeface="Open Sans Light" panose="020B0306030504020204"/>
              </a:rPr>
              <a:t>disimpulkan</a:t>
            </a:r>
            <a:r>
              <a:rPr lang="en-US" sz="1700" dirty="0">
                <a:solidFill>
                  <a:srgbClr val="595959"/>
                </a:solidFill>
                <a:latin typeface="Open Sans Light" panose="020B0306030504020204"/>
              </a:rPr>
              <a:t>, </a:t>
            </a:r>
            <a:r>
              <a:rPr lang="en-US" sz="1700" dirty="0" err="1">
                <a:solidFill>
                  <a:srgbClr val="595959"/>
                </a:solidFill>
                <a:latin typeface="Open Sans Light" panose="020B0306030504020204"/>
              </a:rPr>
              <a:t>bahwa</a:t>
            </a:r>
            <a:r>
              <a:rPr lang="en-US" sz="1700" dirty="0">
                <a:solidFill>
                  <a:srgbClr val="595959"/>
                </a:solidFill>
                <a:latin typeface="Open Sans Light" panose="020B0306030504020204"/>
              </a:rPr>
              <a:t> </a:t>
            </a:r>
            <a:r>
              <a:rPr lang="en-US" sz="1700" dirty="0" err="1">
                <a:solidFill>
                  <a:srgbClr val="595959"/>
                </a:solidFill>
                <a:latin typeface="Open Sans Light" panose="020B0306030504020204"/>
              </a:rPr>
              <a:t>akurasi</a:t>
            </a:r>
            <a:r>
              <a:rPr lang="en-US" sz="1700" dirty="0">
                <a:solidFill>
                  <a:srgbClr val="595959"/>
                </a:solidFill>
                <a:latin typeface="Open Sans Light" panose="020B0306030504020204"/>
              </a:rPr>
              <a:t> ZigBee </a:t>
            </a:r>
            <a:r>
              <a:rPr lang="en-US" sz="1700" dirty="0" err="1">
                <a:solidFill>
                  <a:srgbClr val="595959"/>
                </a:solidFill>
                <a:latin typeface="Open Sans Light" panose="020B0306030504020204"/>
              </a:rPr>
              <a:t>menurun</a:t>
            </a:r>
            <a:r>
              <a:rPr lang="en-US" sz="1700" dirty="0">
                <a:solidFill>
                  <a:srgbClr val="595959"/>
                </a:solidFill>
                <a:latin typeface="Open Sans Light" panose="020B0306030504020204"/>
              </a:rPr>
              <a:t> </a:t>
            </a:r>
            <a:r>
              <a:rPr lang="en-US" sz="1700" dirty="0" err="1">
                <a:solidFill>
                  <a:srgbClr val="595959"/>
                </a:solidFill>
                <a:latin typeface="Open Sans Light" panose="020B0306030504020204"/>
              </a:rPr>
              <a:t>seiring</a:t>
            </a:r>
            <a:r>
              <a:rPr lang="en-US" sz="1700" dirty="0">
                <a:solidFill>
                  <a:srgbClr val="595959"/>
                </a:solidFill>
                <a:latin typeface="Open Sans Light" panose="020B0306030504020204"/>
              </a:rPr>
              <a:t> </a:t>
            </a:r>
            <a:r>
              <a:rPr lang="en-US" sz="1700" dirty="0" err="1">
                <a:solidFill>
                  <a:srgbClr val="595959"/>
                </a:solidFill>
                <a:latin typeface="Open Sans Light" panose="020B0306030504020204"/>
              </a:rPr>
              <a:t>dengan</a:t>
            </a:r>
            <a:r>
              <a:rPr lang="en-US" sz="1700" dirty="0">
                <a:solidFill>
                  <a:srgbClr val="595959"/>
                </a:solidFill>
                <a:latin typeface="Open Sans Light" panose="020B0306030504020204"/>
              </a:rPr>
              <a:t> </a:t>
            </a:r>
            <a:r>
              <a:rPr lang="en-US" sz="1700" dirty="0" err="1">
                <a:solidFill>
                  <a:srgbClr val="595959"/>
                </a:solidFill>
                <a:latin typeface="Open Sans Light" panose="020B0306030504020204"/>
              </a:rPr>
              <a:t>jarak</a:t>
            </a:r>
            <a:r>
              <a:rPr lang="en-US" sz="1700" dirty="0">
                <a:solidFill>
                  <a:srgbClr val="595959"/>
                </a:solidFill>
                <a:latin typeface="Open Sans Light" panose="020B0306030504020204"/>
              </a:rPr>
              <a:t> yang </a:t>
            </a:r>
            <a:r>
              <a:rPr lang="en-US" sz="1700" dirty="0" err="1">
                <a:solidFill>
                  <a:srgbClr val="595959"/>
                </a:solidFill>
                <a:latin typeface="Open Sans Light" panose="020B0306030504020204"/>
              </a:rPr>
              <a:t>semakin</a:t>
            </a:r>
            <a:r>
              <a:rPr lang="en-US" sz="1700" dirty="0">
                <a:solidFill>
                  <a:srgbClr val="595959"/>
                </a:solidFill>
                <a:latin typeface="Open Sans Light" panose="020B0306030504020204"/>
              </a:rPr>
              <a:t> </a:t>
            </a:r>
            <a:r>
              <a:rPr lang="en-US" sz="1700" dirty="0" err="1">
                <a:solidFill>
                  <a:srgbClr val="595959"/>
                </a:solidFill>
                <a:latin typeface="Open Sans Light" panose="020B0306030504020204"/>
              </a:rPr>
              <a:t>meningkat</a:t>
            </a:r>
            <a:r>
              <a:rPr lang="en-US" sz="1700" dirty="0">
                <a:solidFill>
                  <a:srgbClr val="595959"/>
                </a:solidFill>
                <a:latin typeface="Open Sans Light" panose="020B0306030504020204"/>
              </a:rPr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700" dirty="0">
              <a:solidFill>
                <a:srgbClr val="595959"/>
              </a:solidFill>
              <a:latin typeface="Open Sans Light" panose="020B0306030504020204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595959"/>
                </a:solidFill>
                <a:latin typeface="Open Sans Light" panose="020B0306030504020204"/>
              </a:rPr>
              <a:t>Waktu yang </a:t>
            </a:r>
            <a:r>
              <a:rPr lang="en-US" sz="1700" dirty="0" err="1">
                <a:solidFill>
                  <a:srgbClr val="595959"/>
                </a:solidFill>
                <a:latin typeface="Open Sans Light" panose="020B0306030504020204"/>
              </a:rPr>
              <a:t>dibutuhkan</a:t>
            </a:r>
            <a:r>
              <a:rPr lang="en-US" sz="1700" dirty="0">
                <a:solidFill>
                  <a:srgbClr val="595959"/>
                </a:solidFill>
                <a:latin typeface="Open Sans Light" panose="020B0306030504020204"/>
              </a:rPr>
              <a:t> </a:t>
            </a:r>
            <a:r>
              <a:rPr lang="en-US" sz="1700" dirty="0" err="1">
                <a:solidFill>
                  <a:srgbClr val="595959"/>
                </a:solidFill>
                <a:latin typeface="Open Sans Light" panose="020B0306030504020204"/>
              </a:rPr>
              <a:t>untuk</a:t>
            </a:r>
            <a:r>
              <a:rPr lang="en-US" sz="1700" dirty="0">
                <a:solidFill>
                  <a:srgbClr val="595959"/>
                </a:solidFill>
                <a:latin typeface="Open Sans Light" panose="020B0306030504020204"/>
              </a:rPr>
              <a:t> </a:t>
            </a:r>
            <a:r>
              <a:rPr lang="en-US" sz="1700" dirty="0" err="1">
                <a:solidFill>
                  <a:srgbClr val="595959"/>
                </a:solidFill>
                <a:latin typeface="Open Sans Light" panose="020B0306030504020204"/>
              </a:rPr>
              <a:t>kompresi</a:t>
            </a:r>
            <a:r>
              <a:rPr lang="en-US" sz="1700" dirty="0">
                <a:solidFill>
                  <a:srgbClr val="595959"/>
                </a:solidFill>
                <a:latin typeface="Open Sans Light" panose="020B0306030504020204"/>
              </a:rPr>
              <a:t> data paling </a:t>
            </a:r>
            <a:r>
              <a:rPr lang="en-US" sz="1700" dirty="0" err="1">
                <a:solidFill>
                  <a:srgbClr val="595959"/>
                </a:solidFill>
                <a:latin typeface="Open Sans Light" panose="020B0306030504020204"/>
              </a:rPr>
              <a:t>cepat</a:t>
            </a:r>
            <a:r>
              <a:rPr lang="en-US" sz="1700" dirty="0">
                <a:solidFill>
                  <a:srgbClr val="595959"/>
                </a:solidFill>
                <a:latin typeface="Open Sans Light" panose="020B0306030504020204"/>
              </a:rPr>
              <a:t> </a:t>
            </a:r>
            <a:r>
              <a:rPr lang="en-US" sz="1700" dirty="0" err="1">
                <a:solidFill>
                  <a:srgbClr val="595959"/>
                </a:solidFill>
                <a:latin typeface="Open Sans Light" panose="020B0306030504020204"/>
              </a:rPr>
              <a:t>adalah</a:t>
            </a:r>
            <a:r>
              <a:rPr lang="en-US" sz="1700" dirty="0">
                <a:solidFill>
                  <a:srgbClr val="595959"/>
                </a:solidFill>
                <a:latin typeface="Open Sans Light" panose="020B0306030504020204"/>
              </a:rPr>
              <a:t> </a:t>
            </a:r>
            <a:r>
              <a:rPr lang="en-US" sz="1700" b="1" dirty="0">
                <a:solidFill>
                  <a:srgbClr val="595959"/>
                </a:solidFill>
                <a:latin typeface="Open Sans Light" panose="020B0306030504020204"/>
              </a:rPr>
              <a:t>0,02948 </a:t>
            </a:r>
            <a:r>
              <a:rPr lang="en-US" sz="1700" b="1" dirty="0" err="1">
                <a:solidFill>
                  <a:srgbClr val="595959"/>
                </a:solidFill>
                <a:latin typeface="Open Sans Light" panose="020B0306030504020204"/>
              </a:rPr>
              <a:t>detik</a:t>
            </a:r>
            <a:r>
              <a:rPr lang="en-US" sz="1700" b="1" dirty="0">
                <a:solidFill>
                  <a:srgbClr val="595959"/>
                </a:solidFill>
                <a:latin typeface="Open Sans Light" panose="020B0306030504020204"/>
              </a:rPr>
              <a:t> </a:t>
            </a:r>
            <a:r>
              <a:rPr lang="en-US" sz="1700" dirty="0">
                <a:solidFill>
                  <a:srgbClr val="595959"/>
                </a:solidFill>
                <a:latin typeface="Open Sans Light" panose="020B0306030504020204"/>
              </a:rPr>
              <a:t>pada </a:t>
            </a:r>
            <a:r>
              <a:rPr lang="en-US" sz="1700" dirty="0" err="1">
                <a:solidFill>
                  <a:srgbClr val="595959"/>
                </a:solidFill>
                <a:latin typeface="Open Sans Light" panose="020B0306030504020204"/>
              </a:rPr>
              <a:t>panjang</a:t>
            </a:r>
            <a:r>
              <a:rPr lang="en-US" sz="1700" dirty="0">
                <a:solidFill>
                  <a:srgbClr val="595959"/>
                </a:solidFill>
                <a:latin typeface="Open Sans Light" panose="020B0306030504020204"/>
              </a:rPr>
              <a:t> data 584 </a:t>
            </a:r>
            <a:r>
              <a:rPr lang="en-US" sz="1700" dirty="0" err="1">
                <a:solidFill>
                  <a:srgbClr val="595959"/>
                </a:solidFill>
                <a:latin typeface="Open Sans Light" panose="020B0306030504020204"/>
              </a:rPr>
              <a:t>karakter</a:t>
            </a:r>
            <a:r>
              <a:rPr lang="en-US" sz="1700" dirty="0">
                <a:solidFill>
                  <a:srgbClr val="595959"/>
                </a:solidFill>
                <a:latin typeface="Open Sans Light" panose="020B0306030504020204"/>
              </a:rPr>
              <a:t> </a:t>
            </a:r>
            <a:r>
              <a:rPr lang="en-US" sz="1700" dirty="0" err="1">
                <a:solidFill>
                  <a:srgbClr val="595959"/>
                </a:solidFill>
                <a:latin typeface="Open Sans Light" panose="020B0306030504020204"/>
              </a:rPr>
              <a:t>dengan</a:t>
            </a:r>
            <a:r>
              <a:rPr lang="en-US" sz="1700" dirty="0">
                <a:solidFill>
                  <a:srgbClr val="595959"/>
                </a:solidFill>
                <a:latin typeface="Open Sans Light" panose="020B0306030504020204"/>
              </a:rPr>
              <a:t> </a:t>
            </a:r>
            <a:r>
              <a:rPr lang="en-US" sz="1700" dirty="0" err="1">
                <a:solidFill>
                  <a:srgbClr val="595959"/>
                </a:solidFill>
                <a:latin typeface="Open Sans Light" panose="020B0306030504020204"/>
              </a:rPr>
              <a:t>menggunakan</a:t>
            </a:r>
            <a:r>
              <a:rPr lang="en-US" sz="1700" dirty="0">
                <a:solidFill>
                  <a:srgbClr val="595959"/>
                </a:solidFill>
                <a:latin typeface="Open Sans Light" panose="020B0306030504020204"/>
              </a:rPr>
              <a:t> </a:t>
            </a:r>
            <a:r>
              <a:rPr lang="en-US" sz="1700" dirty="0" err="1">
                <a:solidFill>
                  <a:srgbClr val="595959"/>
                </a:solidFill>
                <a:latin typeface="Open Sans Light" panose="020B0306030504020204"/>
              </a:rPr>
              <a:t>konfigurasi</a:t>
            </a:r>
            <a:r>
              <a:rPr lang="en-US" sz="1700" dirty="0">
                <a:solidFill>
                  <a:srgbClr val="595959"/>
                </a:solidFill>
                <a:latin typeface="Open Sans Light" panose="020B0306030504020204"/>
              </a:rPr>
              <a:t> HS (8,7). Waktu </a:t>
            </a:r>
            <a:r>
              <a:rPr lang="en-US" sz="1700" dirty="0" err="1">
                <a:solidFill>
                  <a:srgbClr val="595959"/>
                </a:solidFill>
                <a:latin typeface="Open Sans Light" panose="020B0306030504020204"/>
              </a:rPr>
              <a:t>kompresi</a:t>
            </a:r>
            <a:r>
              <a:rPr lang="en-US" sz="1700" dirty="0">
                <a:solidFill>
                  <a:srgbClr val="595959"/>
                </a:solidFill>
                <a:latin typeface="Open Sans Light" panose="020B0306030504020204"/>
              </a:rPr>
              <a:t> pada </a:t>
            </a:r>
            <a:r>
              <a:rPr lang="en-US" sz="1700" dirty="0" err="1">
                <a:solidFill>
                  <a:srgbClr val="595959"/>
                </a:solidFill>
                <a:latin typeface="Open Sans Light" panose="020B0306030504020204"/>
              </a:rPr>
              <a:t>masing-masing</a:t>
            </a:r>
            <a:r>
              <a:rPr lang="en-US" sz="1700" dirty="0">
                <a:solidFill>
                  <a:srgbClr val="595959"/>
                </a:solidFill>
                <a:latin typeface="Open Sans Light" panose="020B0306030504020204"/>
              </a:rPr>
              <a:t> data </a:t>
            </a:r>
            <a:r>
              <a:rPr lang="en-US" sz="1700" dirty="0" err="1">
                <a:solidFill>
                  <a:srgbClr val="595959"/>
                </a:solidFill>
                <a:latin typeface="Open Sans Light" panose="020B0306030504020204"/>
              </a:rPr>
              <a:t>sesuai</a:t>
            </a:r>
            <a:r>
              <a:rPr lang="en-US" sz="1700" dirty="0">
                <a:solidFill>
                  <a:srgbClr val="595959"/>
                </a:solidFill>
                <a:latin typeface="Open Sans Light" panose="020B0306030504020204"/>
              </a:rPr>
              <a:t> </a:t>
            </a:r>
            <a:r>
              <a:rPr lang="en-US" sz="1700" dirty="0" err="1">
                <a:solidFill>
                  <a:srgbClr val="595959"/>
                </a:solidFill>
                <a:latin typeface="Open Sans Light" panose="020B0306030504020204"/>
              </a:rPr>
              <a:t>skenario</a:t>
            </a:r>
            <a:r>
              <a:rPr lang="en-US" sz="1700" dirty="0">
                <a:solidFill>
                  <a:srgbClr val="595959"/>
                </a:solidFill>
                <a:latin typeface="Open Sans Light" panose="020B0306030504020204"/>
              </a:rPr>
              <a:t> uji </a:t>
            </a:r>
            <a:r>
              <a:rPr lang="en-US" sz="1700" dirty="0" err="1">
                <a:solidFill>
                  <a:srgbClr val="595959"/>
                </a:solidFill>
                <a:latin typeface="Open Sans Light" panose="020B0306030504020204"/>
              </a:rPr>
              <a:t>coba</a:t>
            </a:r>
            <a:r>
              <a:rPr lang="en-US" sz="1700" dirty="0">
                <a:solidFill>
                  <a:srgbClr val="595959"/>
                </a:solidFill>
                <a:latin typeface="Open Sans Light" panose="020B0306030504020204"/>
              </a:rPr>
              <a:t> rata-rata </a:t>
            </a:r>
            <a:r>
              <a:rPr lang="en-US" sz="1700" dirty="0" err="1">
                <a:solidFill>
                  <a:srgbClr val="595959"/>
                </a:solidFill>
                <a:latin typeface="Open Sans Light" panose="020B0306030504020204"/>
              </a:rPr>
              <a:t>akan</a:t>
            </a:r>
            <a:r>
              <a:rPr lang="en-US" sz="1700" dirty="0">
                <a:solidFill>
                  <a:srgbClr val="595959"/>
                </a:solidFill>
                <a:latin typeface="Open Sans Light" panose="020B0306030504020204"/>
              </a:rPr>
              <a:t> </a:t>
            </a:r>
            <a:r>
              <a:rPr lang="en-US" sz="1700" dirty="0" err="1">
                <a:solidFill>
                  <a:srgbClr val="595959"/>
                </a:solidFill>
                <a:latin typeface="Open Sans Light" panose="020B0306030504020204"/>
              </a:rPr>
              <a:t>mengalami</a:t>
            </a:r>
            <a:r>
              <a:rPr lang="en-US" sz="1700" dirty="0">
                <a:solidFill>
                  <a:srgbClr val="595959"/>
                </a:solidFill>
                <a:latin typeface="Open Sans Light" panose="020B0306030504020204"/>
              </a:rPr>
              <a:t> </a:t>
            </a:r>
            <a:r>
              <a:rPr lang="en-US" sz="1700" dirty="0" err="1">
                <a:solidFill>
                  <a:srgbClr val="595959"/>
                </a:solidFill>
                <a:latin typeface="Open Sans Light" panose="020B0306030504020204"/>
              </a:rPr>
              <a:t>percepatan</a:t>
            </a:r>
            <a:r>
              <a:rPr lang="en-US" sz="1700" dirty="0">
                <a:solidFill>
                  <a:srgbClr val="595959"/>
                </a:solidFill>
                <a:latin typeface="Open Sans Light" panose="020B0306030504020204"/>
              </a:rPr>
              <a:t> </a:t>
            </a:r>
            <a:r>
              <a:rPr lang="en-US" sz="1700" dirty="0" err="1">
                <a:solidFill>
                  <a:srgbClr val="595959"/>
                </a:solidFill>
                <a:latin typeface="Open Sans Light" panose="020B0306030504020204"/>
              </a:rPr>
              <a:t>seiring</a:t>
            </a:r>
            <a:r>
              <a:rPr lang="en-US" sz="1700" dirty="0">
                <a:solidFill>
                  <a:srgbClr val="595959"/>
                </a:solidFill>
                <a:latin typeface="Open Sans Light" panose="020B0306030504020204"/>
              </a:rPr>
              <a:t> </a:t>
            </a:r>
            <a:r>
              <a:rPr lang="en-US" sz="1700" dirty="0" err="1">
                <a:solidFill>
                  <a:srgbClr val="595959"/>
                </a:solidFill>
                <a:latin typeface="Open Sans Light" panose="020B0306030504020204"/>
              </a:rPr>
              <a:t>dengan</a:t>
            </a:r>
            <a:r>
              <a:rPr lang="en-US" sz="1700" dirty="0">
                <a:solidFill>
                  <a:srgbClr val="595959"/>
                </a:solidFill>
                <a:latin typeface="Open Sans Light" panose="020B0306030504020204"/>
              </a:rPr>
              <a:t> </a:t>
            </a:r>
            <a:r>
              <a:rPr lang="en-US" sz="1700" dirty="0" err="1">
                <a:solidFill>
                  <a:srgbClr val="595959"/>
                </a:solidFill>
                <a:latin typeface="Open Sans Light" panose="020B0306030504020204"/>
              </a:rPr>
              <a:t>besar</a:t>
            </a:r>
            <a:r>
              <a:rPr lang="en-US" sz="1700" dirty="0">
                <a:solidFill>
                  <a:srgbClr val="595959"/>
                </a:solidFill>
                <a:latin typeface="Open Sans Light" panose="020B0306030504020204"/>
              </a:rPr>
              <a:t> </a:t>
            </a:r>
            <a:r>
              <a:rPr lang="en-US" sz="1700" dirty="0" err="1">
                <a:solidFill>
                  <a:srgbClr val="595959"/>
                </a:solidFill>
                <a:latin typeface="Open Sans Light" panose="020B0306030504020204"/>
              </a:rPr>
              <a:t>konfigurasi</a:t>
            </a:r>
            <a:r>
              <a:rPr lang="en-US" sz="1700" dirty="0">
                <a:solidFill>
                  <a:srgbClr val="595959"/>
                </a:solidFill>
                <a:latin typeface="Open Sans Light" panose="020B0306030504020204"/>
              </a:rPr>
              <a:t> yang </a:t>
            </a:r>
            <a:r>
              <a:rPr lang="en-US" sz="1700" dirty="0" err="1">
                <a:solidFill>
                  <a:srgbClr val="595959"/>
                </a:solidFill>
                <a:latin typeface="Open Sans Light" panose="020B0306030504020204"/>
              </a:rPr>
              <a:t>digunakan</a:t>
            </a:r>
            <a:r>
              <a:rPr lang="en-US" sz="1700" dirty="0">
                <a:solidFill>
                  <a:srgbClr val="595959"/>
                </a:solidFill>
                <a:latin typeface="Open Sans Light" panose="020B0306030504020204"/>
              </a:rPr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700" dirty="0">
              <a:solidFill>
                <a:srgbClr val="595959"/>
              </a:solidFill>
              <a:latin typeface="Open Sans Light" panose="020B0306030504020204"/>
            </a:endParaRPr>
          </a:p>
        </p:txBody>
      </p:sp>
    </p:spTree>
    <p:extLst>
      <p:ext uri="{BB962C8B-B14F-4D97-AF65-F5344CB8AC3E}">
        <p14:creationId xmlns:p14="http://schemas.microsoft.com/office/powerpoint/2010/main" val="778923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1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248400"/>
            <a:ext cx="12192000" cy="609600"/>
          </a:xfrm>
          <a:prstGeom prst="rect">
            <a:avLst/>
          </a:prstGeom>
          <a:gradFill flip="none" rotWithShape="1">
            <a:gsLst>
              <a:gs pos="0">
                <a:srgbClr val="00CCFF"/>
              </a:gs>
              <a:gs pos="100000">
                <a:srgbClr val="009999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" y="6359237"/>
            <a:ext cx="12191999" cy="692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-2" y="653143"/>
            <a:ext cx="4611759" cy="858068"/>
          </a:xfrm>
          <a:solidFill>
            <a:srgbClr val="00808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" sz="2800" dirty="0">
                <a:solidFill>
                  <a:schemeClr val="bg1"/>
                </a:solidFill>
                <a:latin typeface="Bebas"/>
              </a:rPr>
              <a:t>Kesimpulan &amp; Saran</a:t>
            </a:r>
            <a:endParaRPr lang="en-US" sz="2800" dirty="0">
              <a:solidFill>
                <a:schemeClr val="bg1"/>
              </a:solidFill>
              <a:latin typeface="Bebas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75342" y="1829913"/>
            <a:ext cx="181728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 Light" panose="020B0306030504020204"/>
              </a:rPr>
              <a:t>Kesimpulan</a:t>
            </a:r>
            <a:endParaRPr 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Open Sans Light" panose="020B0306030504020204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75343" y="1815548"/>
            <a:ext cx="10732235" cy="169113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hape 54"/>
          <p:cNvSpPr txBox="1">
            <a:spLocks/>
          </p:cNvSpPr>
          <p:nvPr/>
        </p:nvSpPr>
        <p:spPr>
          <a:xfrm>
            <a:off x="-2" y="6303817"/>
            <a:ext cx="12102302" cy="554183"/>
          </a:xfrm>
          <a:prstGeom prst="rect">
            <a:avLst/>
          </a:prstGeom>
        </p:spPr>
        <p:txBody>
          <a:bodyPr vert="horz" lIns="91425" tIns="91425" rIns="91425" bIns="91425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1400" b="1" i="1" dirty="0" err="1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Implementasi</a:t>
            </a:r>
            <a:r>
              <a:rPr lang="en-US" sz="1400" b="1" i="1" dirty="0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 </a:t>
            </a:r>
            <a:r>
              <a:rPr lang="en-US" sz="1400" b="1" i="1" dirty="0" err="1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Kompresi</a:t>
            </a:r>
            <a:r>
              <a:rPr lang="en-US" sz="1400" b="1" i="1" dirty="0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 Adaptive </a:t>
            </a:r>
            <a:r>
              <a:rPr lang="en-US" sz="1400" b="1" i="1" dirty="0" err="1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Menggunakan</a:t>
            </a:r>
            <a:r>
              <a:rPr lang="en-US" sz="1400" b="1" i="1" dirty="0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 </a:t>
            </a:r>
            <a:r>
              <a:rPr lang="en-US" sz="1400" b="1" i="1" dirty="0" err="1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Metode</a:t>
            </a:r>
            <a:r>
              <a:rPr lang="en-US" sz="1400" b="1" i="1" dirty="0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 </a:t>
            </a:r>
            <a:r>
              <a:rPr lang="en-US" sz="1400" b="1" i="1" dirty="0" err="1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Heatshrink</a:t>
            </a:r>
            <a:r>
              <a:rPr lang="en-US" sz="1400" b="1" i="1" dirty="0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 </a:t>
            </a:r>
            <a:r>
              <a:rPr lang="en-US" sz="1400" b="1" i="1" dirty="0" err="1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Untuk</a:t>
            </a:r>
            <a:r>
              <a:rPr lang="en-US" sz="1400" b="1" i="1" dirty="0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 </a:t>
            </a:r>
            <a:r>
              <a:rPr lang="en-US" sz="1400" b="1" i="1" dirty="0" err="1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Pengiriman</a:t>
            </a:r>
            <a:r>
              <a:rPr lang="en-US" sz="1400" b="1" i="1" dirty="0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 Data pada Wireless Sensor Network </a:t>
            </a:r>
            <a:r>
              <a:rPr lang="en-US" sz="1400" b="1" i="1" dirty="0" err="1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Berbasis</a:t>
            </a:r>
            <a:r>
              <a:rPr lang="en-US" sz="1400" b="1" i="1" dirty="0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 Zigbee</a:t>
            </a:r>
            <a:endParaRPr lang="id" sz="1400" i="1" dirty="0">
              <a:solidFill>
                <a:schemeClr val="bg1">
                  <a:lumMod val="95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5158" y="0"/>
            <a:ext cx="2167142" cy="1396258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605307" y="2250940"/>
            <a:ext cx="1049628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95959"/>
                </a:solidFill>
                <a:latin typeface="Open Sans Light" panose="020B0306030504020204"/>
              </a:rPr>
              <a:t>Waktu yang </a:t>
            </a:r>
            <a:r>
              <a:rPr lang="en-US" dirty="0" err="1">
                <a:solidFill>
                  <a:srgbClr val="595959"/>
                </a:solidFill>
                <a:latin typeface="Open Sans Light" panose="020B0306030504020204"/>
              </a:rPr>
              <a:t>dibutuhkan</a:t>
            </a:r>
            <a:r>
              <a:rPr lang="en-US" dirty="0">
                <a:solidFill>
                  <a:srgbClr val="595959"/>
                </a:solidFill>
                <a:latin typeface="Open Sans Light" panose="020B0306030504020204"/>
              </a:rPr>
              <a:t> </a:t>
            </a:r>
            <a:r>
              <a:rPr lang="en-US" dirty="0" err="1">
                <a:solidFill>
                  <a:srgbClr val="595959"/>
                </a:solidFill>
                <a:latin typeface="Open Sans Light" panose="020B0306030504020204"/>
              </a:rPr>
              <a:t>untuk</a:t>
            </a:r>
            <a:r>
              <a:rPr lang="en-US" dirty="0">
                <a:solidFill>
                  <a:srgbClr val="595959"/>
                </a:solidFill>
                <a:latin typeface="Open Sans Light" panose="020B0306030504020204"/>
              </a:rPr>
              <a:t> </a:t>
            </a:r>
            <a:r>
              <a:rPr lang="en-US" dirty="0" err="1">
                <a:solidFill>
                  <a:srgbClr val="595959"/>
                </a:solidFill>
                <a:latin typeface="Open Sans Light" panose="020B0306030504020204"/>
              </a:rPr>
              <a:t>dekompresi</a:t>
            </a:r>
            <a:r>
              <a:rPr lang="en-US" dirty="0">
                <a:solidFill>
                  <a:srgbClr val="595959"/>
                </a:solidFill>
                <a:latin typeface="Open Sans Light" panose="020B0306030504020204"/>
              </a:rPr>
              <a:t> data paling </a:t>
            </a:r>
            <a:r>
              <a:rPr lang="en-US" dirty="0" err="1">
                <a:solidFill>
                  <a:srgbClr val="595959"/>
                </a:solidFill>
                <a:latin typeface="Open Sans Light" panose="020B0306030504020204"/>
              </a:rPr>
              <a:t>cepat</a:t>
            </a:r>
            <a:r>
              <a:rPr lang="en-US" dirty="0">
                <a:solidFill>
                  <a:srgbClr val="595959"/>
                </a:solidFill>
                <a:latin typeface="Open Sans Light" panose="020B0306030504020204"/>
              </a:rPr>
              <a:t> </a:t>
            </a:r>
            <a:r>
              <a:rPr lang="en-US" dirty="0" err="1">
                <a:solidFill>
                  <a:srgbClr val="595959"/>
                </a:solidFill>
                <a:latin typeface="Open Sans Light" panose="020B0306030504020204"/>
              </a:rPr>
              <a:t>adalah</a:t>
            </a:r>
            <a:r>
              <a:rPr lang="en-US" dirty="0">
                <a:solidFill>
                  <a:srgbClr val="595959"/>
                </a:solidFill>
                <a:latin typeface="Open Sans Light" panose="020B0306030504020204"/>
              </a:rPr>
              <a:t> </a:t>
            </a:r>
            <a:r>
              <a:rPr lang="en-US" b="1" dirty="0">
                <a:solidFill>
                  <a:srgbClr val="595959"/>
                </a:solidFill>
                <a:latin typeface="Open Sans Light" panose="020B0306030504020204"/>
              </a:rPr>
              <a:t>0,011856 </a:t>
            </a:r>
            <a:r>
              <a:rPr lang="en-US" b="1" dirty="0" err="1">
                <a:solidFill>
                  <a:srgbClr val="595959"/>
                </a:solidFill>
                <a:latin typeface="Open Sans Light" panose="020B0306030504020204"/>
              </a:rPr>
              <a:t>detik</a:t>
            </a:r>
            <a:r>
              <a:rPr lang="en-US" b="1" dirty="0">
                <a:solidFill>
                  <a:srgbClr val="595959"/>
                </a:solidFill>
                <a:latin typeface="Open Sans Light" panose="020B0306030504020204"/>
              </a:rPr>
              <a:t> </a:t>
            </a:r>
            <a:r>
              <a:rPr lang="en-US" dirty="0">
                <a:solidFill>
                  <a:srgbClr val="595959"/>
                </a:solidFill>
                <a:latin typeface="Open Sans Light" panose="020B0306030504020204"/>
              </a:rPr>
              <a:t>pada </a:t>
            </a:r>
            <a:r>
              <a:rPr lang="en-US" dirty="0" err="1">
                <a:solidFill>
                  <a:srgbClr val="595959"/>
                </a:solidFill>
                <a:latin typeface="Open Sans Light" panose="020B0306030504020204"/>
              </a:rPr>
              <a:t>panjang</a:t>
            </a:r>
            <a:r>
              <a:rPr lang="en-US" dirty="0">
                <a:solidFill>
                  <a:srgbClr val="595959"/>
                </a:solidFill>
                <a:latin typeface="Open Sans Light" panose="020B0306030504020204"/>
              </a:rPr>
              <a:t> data 584 </a:t>
            </a:r>
            <a:r>
              <a:rPr lang="en-US" dirty="0" err="1">
                <a:solidFill>
                  <a:srgbClr val="595959"/>
                </a:solidFill>
                <a:latin typeface="Open Sans Light" panose="020B0306030504020204"/>
              </a:rPr>
              <a:t>karakter</a:t>
            </a:r>
            <a:r>
              <a:rPr lang="en-US" dirty="0">
                <a:solidFill>
                  <a:srgbClr val="595959"/>
                </a:solidFill>
                <a:latin typeface="Open Sans Light" panose="020B0306030504020204"/>
              </a:rPr>
              <a:t> </a:t>
            </a:r>
            <a:r>
              <a:rPr lang="en-US" dirty="0" err="1">
                <a:solidFill>
                  <a:srgbClr val="595959"/>
                </a:solidFill>
                <a:latin typeface="Open Sans Light" panose="020B0306030504020204"/>
              </a:rPr>
              <a:t>dengan</a:t>
            </a:r>
            <a:r>
              <a:rPr lang="en-US" dirty="0">
                <a:solidFill>
                  <a:srgbClr val="595959"/>
                </a:solidFill>
                <a:latin typeface="Open Sans Light" panose="020B0306030504020204"/>
              </a:rPr>
              <a:t> </a:t>
            </a:r>
            <a:r>
              <a:rPr lang="en-US" dirty="0" err="1">
                <a:solidFill>
                  <a:srgbClr val="595959"/>
                </a:solidFill>
                <a:latin typeface="Open Sans Light" panose="020B0306030504020204"/>
              </a:rPr>
              <a:t>menggunakan</a:t>
            </a:r>
            <a:r>
              <a:rPr lang="en-US" dirty="0">
                <a:solidFill>
                  <a:srgbClr val="595959"/>
                </a:solidFill>
                <a:latin typeface="Open Sans Light" panose="020B0306030504020204"/>
              </a:rPr>
              <a:t> </a:t>
            </a:r>
            <a:r>
              <a:rPr lang="en-US" dirty="0" err="1">
                <a:solidFill>
                  <a:srgbClr val="595959"/>
                </a:solidFill>
                <a:latin typeface="Open Sans Light" panose="020B0306030504020204"/>
              </a:rPr>
              <a:t>konfigurasi</a:t>
            </a:r>
            <a:r>
              <a:rPr lang="en-US" dirty="0">
                <a:solidFill>
                  <a:srgbClr val="595959"/>
                </a:solidFill>
                <a:latin typeface="Open Sans Light" panose="020B0306030504020204"/>
              </a:rPr>
              <a:t> HS (9,8). Waktu </a:t>
            </a:r>
            <a:r>
              <a:rPr lang="en-US" dirty="0" err="1">
                <a:solidFill>
                  <a:srgbClr val="595959"/>
                </a:solidFill>
                <a:latin typeface="Open Sans Light" panose="020B0306030504020204"/>
              </a:rPr>
              <a:t>dekompresi</a:t>
            </a:r>
            <a:r>
              <a:rPr lang="en-US" dirty="0">
                <a:solidFill>
                  <a:srgbClr val="595959"/>
                </a:solidFill>
                <a:latin typeface="Open Sans Light" panose="020B0306030504020204"/>
              </a:rPr>
              <a:t> pada </a:t>
            </a:r>
            <a:r>
              <a:rPr lang="en-US" dirty="0" err="1">
                <a:solidFill>
                  <a:srgbClr val="595959"/>
                </a:solidFill>
                <a:latin typeface="Open Sans Light" panose="020B0306030504020204"/>
              </a:rPr>
              <a:t>masing-masing</a:t>
            </a:r>
            <a:r>
              <a:rPr lang="en-US" dirty="0">
                <a:solidFill>
                  <a:srgbClr val="595959"/>
                </a:solidFill>
                <a:latin typeface="Open Sans Light" panose="020B0306030504020204"/>
              </a:rPr>
              <a:t> data </a:t>
            </a:r>
            <a:r>
              <a:rPr lang="en-US" dirty="0" err="1">
                <a:solidFill>
                  <a:srgbClr val="595959"/>
                </a:solidFill>
                <a:latin typeface="Open Sans Light" panose="020B0306030504020204"/>
              </a:rPr>
              <a:t>sesuai</a:t>
            </a:r>
            <a:r>
              <a:rPr lang="en-US" dirty="0">
                <a:solidFill>
                  <a:srgbClr val="595959"/>
                </a:solidFill>
                <a:latin typeface="Open Sans Light" panose="020B0306030504020204"/>
              </a:rPr>
              <a:t> </a:t>
            </a:r>
            <a:r>
              <a:rPr lang="en-US" dirty="0" err="1">
                <a:solidFill>
                  <a:srgbClr val="595959"/>
                </a:solidFill>
                <a:latin typeface="Open Sans Light" panose="020B0306030504020204"/>
              </a:rPr>
              <a:t>skenario</a:t>
            </a:r>
            <a:r>
              <a:rPr lang="en-US" dirty="0">
                <a:solidFill>
                  <a:srgbClr val="595959"/>
                </a:solidFill>
                <a:latin typeface="Open Sans Light" panose="020B0306030504020204"/>
              </a:rPr>
              <a:t> uji </a:t>
            </a:r>
            <a:r>
              <a:rPr lang="en-US" dirty="0" err="1">
                <a:solidFill>
                  <a:srgbClr val="595959"/>
                </a:solidFill>
                <a:latin typeface="Open Sans Light" panose="020B0306030504020204"/>
              </a:rPr>
              <a:t>coba</a:t>
            </a:r>
            <a:r>
              <a:rPr lang="en-US" dirty="0">
                <a:solidFill>
                  <a:srgbClr val="595959"/>
                </a:solidFill>
                <a:latin typeface="Open Sans Light" panose="020B0306030504020204"/>
              </a:rPr>
              <a:t> rata-rata </a:t>
            </a:r>
            <a:r>
              <a:rPr lang="en-US" dirty="0" err="1">
                <a:solidFill>
                  <a:srgbClr val="595959"/>
                </a:solidFill>
                <a:latin typeface="Open Sans Light" panose="020B0306030504020204"/>
              </a:rPr>
              <a:t>akan</a:t>
            </a:r>
            <a:r>
              <a:rPr lang="en-US" dirty="0">
                <a:solidFill>
                  <a:srgbClr val="595959"/>
                </a:solidFill>
                <a:latin typeface="Open Sans Light" panose="020B0306030504020204"/>
              </a:rPr>
              <a:t> </a:t>
            </a:r>
            <a:r>
              <a:rPr lang="en-US" dirty="0" err="1">
                <a:solidFill>
                  <a:srgbClr val="595959"/>
                </a:solidFill>
                <a:latin typeface="Open Sans Light" panose="020B0306030504020204"/>
              </a:rPr>
              <a:t>mengalami</a:t>
            </a:r>
            <a:r>
              <a:rPr lang="en-US" dirty="0">
                <a:solidFill>
                  <a:srgbClr val="595959"/>
                </a:solidFill>
                <a:latin typeface="Open Sans Light" panose="020B0306030504020204"/>
              </a:rPr>
              <a:t> </a:t>
            </a:r>
            <a:r>
              <a:rPr lang="en-US" dirty="0" err="1">
                <a:solidFill>
                  <a:srgbClr val="595959"/>
                </a:solidFill>
                <a:latin typeface="Open Sans Light" panose="020B0306030504020204"/>
              </a:rPr>
              <a:t>percepatan</a:t>
            </a:r>
            <a:r>
              <a:rPr lang="en-US" dirty="0">
                <a:solidFill>
                  <a:srgbClr val="595959"/>
                </a:solidFill>
                <a:latin typeface="Open Sans Light" panose="020B0306030504020204"/>
              </a:rPr>
              <a:t> </a:t>
            </a:r>
            <a:r>
              <a:rPr lang="en-US" dirty="0" err="1">
                <a:solidFill>
                  <a:srgbClr val="595959"/>
                </a:solidFill>
                <a:latin typeface="Open Sans Light" panose="020B0306030504020204"/>
              </a:rPr>
              <a:t>seiring</a:t>
            </a:r>
            <a:r>
              <a:rPr lang="en-US" dirty="0">
                <a:solidFill>
                  <a:srgbClr val="595959"/>
                </a:solidFill>
                <a:latin typeface="Open Sans Light" panose="020B0306030504020204"/>
              </a:rPr>
              <a:t> </a:t>
            </a:r>
            <a:r>
              <a:rPr lang="en-US" dirty="0" err="1">
                <a:solidFill>
                  <a:srgbClr val="595959"/>
                </a:solidFill>
                <a:latin typeface="Open Sans Light" panose="020B0306030504020204"/>
              </a:rPr>
              <a:t>dengan</a:t>
            </a:r>
            <a:r>
              <a:rPr lang="en-US" dirty="0">
                <a:solidFill>
                  <a:srgbClr val="595959"/>
                </a:solidFill>
                <a:latin typeface="Open Sans Light" panose="020B0306030504020204"/>
              </a:rPr>
              <a:t> </a:t>
            </a:r>
            <a:r>
              <a:rPr lang="en-US" dirty="0" err="1">
                <a:solidFill>
                  <a:srgbClr val="595959"/>
                </a:solidFill>
                <a:latin typeface="Open Sans Light" panose="020B0306030504020204"/>
              </a:rPr>
              <a:t>besar</a:t>
            </a:r>
            <a:r>
              <a:rPr lang="en-US" dirty="0">
                <a:solidFill>
                  <a:srgbClr val="595959"/>
                </a:solidFill>
                <a:latin typeface="Open Sans Light" panose="020B0306030504020204"/>
              </a:rPr>
              <a:t> </a:t>
            </a:r>
            <a:r>
              <a:rPr lang="en-US" dirty="0" err="1">
                <a:solidFill>
                  <a:srgbClr val="595959"/>
                </a:solidFill>
                <a:latin typeface="Open Sans Light" panose="020B0306030504020204"/>
              </a:rPr>
              <a:t>konfigurasi</a:t>
            </a:r>
            <a:r>
              <a:rPr lang="en-US" dirty="0">
                <a:solidFill>
                  <a:srgbClr val="595959"/>
                </a:solidFill>
                <a:latin typeface="Open Sans Light" panose="020B0306030504020204"/>
              </a:rPr>
              <a:t> yang </a:t>
            </a:r>
            <a:r>
              <a:rPr lang="en-US" dirty="0" err="1">
                <a:solidFill>
                  <a:srgbClr val="595959"/>
                </a:solidFill>
                <a:latin typeface="Open Sans Light" panose="020B0306030504020204"/>
              </a:rPr>
              <a:t>digunakan</a:t>
            </a:r>
            <a:r>
              <a:rPr lang="en-US" dirty="0">
                <a:solidFill>
                  <a:srgbClr val="595959"/>
                </a:solidFill>
                <a:latin typeface="Open Sans Light" panose="020B0306030504020204"/>
              </a:rPr>
              <a:t>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16985CB-BA66-461E-B8E1-9830B4DD03E2}"/>
              </a:ext>
            </a:extLst>
          </p:cNvPr>
          <p:cNvSpPr/>
          <p:nvPr/>
        </p:nvSpPr>
        <p:spPr>
          <a:xfrm>
            <a:off x="475342" y="3852916"/>
            <a:ext cx="10732235" cy="18140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8D26A97-9120-47B6-B93F-FE11608987F4}"/>
              </a:ext>
            </a:extLst>
          </p:cNvPr>
          <p:cNvSpPr/>
          <p:nvPr/>
        </p:nvSpPr>
        <p:spPr>
          <a:xfrm>
            <a:off x="475342" y="3941177"/>
            <a:ext cx="181728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 Light" panose="020B0306030504020204"/>
              </a:rPr>
              <a:t>Saran</a:t>
            </a:r>
            <a:endParaRPr 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Open Sans Light" panose="020B0306030504020204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8BEA684-B346-4B52-85CF-A10A67658283}"/>
              </a:ext>
            </a:extLst>
          </p:cNvPr>
          <p:cNvSpPr/>
          <p:nvPr/>
        </p:nvSpPr>
        <p:spPr>
          <a:xfrm>
            <a:off x="522447" y="4403982"/>
            <a:ext cx="1049628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2">
                    <a:lumMod val="25000"/>
                  </a:schemeClr>
                </a:solidFill>
                <a:latin typeface="Open Sans Light" panose="020B0306030504020204"/>
              </a:rPr>
              <a:t>Menambah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Open Sans Light" panose="020B0306030504020204"/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  <a:latin typeface="Open Sans Light" panose="020B0306030504020204"/>
              </a:rPr>
              <a:t>jumlah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Open Sans Light" panose="020B0306030504020204"/>
              </a:rPr>
              <a:t> data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  <a:latin typeface="Open Sans Light" panose="020B0306030504020204"/>
              </a:rPr>
              <a:t>untuk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Open Sans Light" panose="020B0306030504020204"/>
              </a:rPr>
              <a:t> uji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  <a:latin typeface="Open Sans Light" panose="020B0306030504020204"/>
              </a:rPr>
              <a:t>coba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Open Sans Light" panose="020B0306030504020204"/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  <a:latin typeface="Open Sans Light" panose="020B0306030504020204"/>
              </a:rPr>
              <a:t>berdasarkan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Open Sans Light" panose="020B0306030504020204"/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  <a:latin typeface="Open Sans Light" panose="020B0306030504020204"/>
              </a:rPr>
              <a:t>panjang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Open Sans Light" panose="020B0306030504020204"/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  <a:latin typeface="Open Sans Light" panose="020B0306030504020204"/>
              </a:rPr>
              <a:t>datanya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Open Sans Light" panose="020B0306030504020204"/>
              </a:rPr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>
              <a:solidFill>
                <a:schemeClr val="bg2">
                  <a:lumMod val="25000"/>
                </a:schemeClr>
              </a:solidFill>
              <a:latin typeface="Open Sans Light" panose="020B0306030504020204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2">
                    <a:lumMod val="25000"/>
                  </a:schemeClr>
                </a:solidFill>
                <a:latin typeface="Open Sans Light" panose="020B0306030504020204"/>
              </a:rPr>
              <a:t>Menambahkan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Open Sans Light" panose="020B0306030504020204"/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  <a:latin typeface="Open Sans Light" panose="020B0306030504020204"/>
              </a:rPr>
              <a:t>jumlah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Open Sans Light" panose="020B0306030504020204"/>
              </a:rPr>
              <a:t> node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  <a:latin typeface="Open Sans Light" panose="020B0306030504020204"/>
              </a:rPr>
              <a:t>pengirim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Open Sans Light" panose="020B0306030504020204"/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  <a:latin typeface="Open Sans Light" panose="020B0306030504020204"/>
              </a:rPr>
              <a:t>untuk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Open Sans Light" panose="020B0306030504020204"/>
              </a:rPr>
              <a:t> uji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  <a:latin typeface="Open Sans Light" panose="020B0306030504020204"/>
              </a:rPr>
              <a:t>coba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Open Sans Light" panose="020B0306030504020204"/>
              </a:rPr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>
              <a:solidFill>
                <a:schemeClr val="bg2">
                  <a:lumMod val="25000"/>
                </a:schemeClr>
              </a:solidFill>
              <a:latin typeface="Open Sans Light" panose="020B0306030504020204"/>
            </a:endParaRPr>
          </a:p>
        </p:txBody>
      </p:sp>
    </p:spTree>
    <p:extLst>
      <p:ext uri="{BB962C8B-B14F-4D97-AF65-F5344CB8AC3E}">
        <p14:creationId xmlns:p14="http://schemas.microsoft.com/office/powerpoint/2010/main" val="3764423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1" grpId="0" animBg="1"/>
      <p:bldP spid="10" grpId="0" animBg="1"/>
      <p:bldP spid="1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5"/>
          <p:cNvSpPr txBox="1">
            <a:spLocks noGrp="1"/>
          </p:cNvSpPr>
          <p:nvPr>
            <p:ph type="subTitle" idx="1"/>
          </p:nvPr>
        </p:nvSpPr>
        <p:spPr>
          <a:xfrm>
            <a:off x="1835692" y="3609978"/>
            <a:ext cx="8520600" cy="792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Terima</a:t>
            </a: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Kasih</a:t>
            </a:r>
            <a:endParaRPr lang="id" sz="2000" dirty="0">
              <a:solidFill>
                <a:schemeClr val="tx1">
                  <a:lumMod val="85000"/>
                  <a:lumOff val="15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4426527" y="4357848"/>
            <a:ext cx="3338945" cy="0"/>
          </a:xfrm>
          <a:prstGeom prst="line">
            <a:avLst/>
          </a:prstGeom>
          <a:ln>
            <a:solidFill>
              <a:srgbClr val="0099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7670" y="5836338"/>
            <a:ext cx="520699" cy="520699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254" y="5836338"/>
            <a:ext cx="1002827" cy="54152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1" r="87118"/>
          <a:stretch/>
        </p:blipFill>
        <p:spPr>
          <a:xfrm>
            <a:off x="6680837" y="5893141"/>
            <a:ext cx="621111" cy="43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554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65043" y="-106018"/>
            <a:ext cx="3273287" cy="6858000"/>
          </a:xfrm>
          <a:prstGeom prst="rect">
            <a:avLst/>
          </a:prstGeom>
          <a:solidFill>
            <a:srgbClr val="00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5158" y="0"/>
            <a:ext cx="2167142" cy="1396258"/>
          </a:xfrm>
          <a:prstGeom prst="rect">
            <a:avLst/>
          </a:prstGeom>
        </p:spPr>
      </p:pic>
      <p:sp>
        <p:nvSpPr>
          <p:cNvPr id="9" name="Shape 178"/>
          <p:cNvSpPr/>
          <p:nvPr/>
        </p:nvSpPr>
        <p:spPr>
          <a:xfrm rot="18900000">
            <a:off x="4880227" y="3268353"/>
            <a:ext cx="369148" cy="369148"/>
          </a:xfrm>
          <a:prstGeom prst="rect">
            <a:avLst/>
          </a:prstGeom>
          <a:solidFill>
            <a:srgbClr val="55E6FC"/>
          </a:solidFill>
          <a:ln w="12700">
            <a:solidFill>
              <a:srgbClr val="000000">
                <a:alpha val="0"/>
              </a:srgbClr>
            </a:solidFill>
            <a:miter lim="400000"/>
          </a:ln>
        </p:spPr>
        <p:txBody>
          <a:bodyPr lIns="27093" tIns="27093" rIns="27093" bIns="27093" anchor="ctr"/>
          <a:lstStyle/>
          <a:p>
            <a:pPr defTabSz="584200">
              <a:defRPr sz="28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0" name="Shape 179"/>
          <p:cNvSpPr/>
          <p:nvPr/>
        </p:nvSpPr>
        <p:spPr>
          <a:xfrm rot="18900000">
            <a:off x="5141254" y="3007327"/>
            <a:ext cx="369148" cy="369148"/>
          </a:xfrm>
          <a:prstGeom prst="rect">
            <a:avLst/>
          </a:prstGeom>
          <a:solidFill>
            <a:srgbClr val="0192A6"/>
          </a:solidFill>
          <a:ln w="12700">
            <a:miter lim="400000"/>
          </a:ln>
        </p:spPr>
        <p:txBody>
          <a:bodyPr lIns="27093" tIns="27093" rIns="27093" bIns="27093" anchor="ctr"/>
          <a:lstStyle/>
          <a:p>
            <a:pPr defTabSz="243840">
              <a:defRPr sz="1600">
                <a:solidFill>
                  <a:srgbClr val="C42115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1" name="Shape 180"/>
          <p:cNvSpPr/>
          <p:nvPr/>
        </p:nvSpPr>
        <p:spPr>
          <a:xfrm rot="18900000">
            <a:off x="5141254" y="3529380"/>
            <a:ext cx="369148" cy="369148"/>
          </a:xfrm>
          <a:prstGeom prst="rect">
            <a:avLst/>
          </a:prstGeom>
          <a:solidFill>
            <a:srgbClr val="00D3ED"/>
          </a:solidFill>
          <a:ln w="12700">
            <a:solidFill>
              <a:srgbClr val="000000">
                <a:alpha val="0"/>
              </a:srgbClr>
            </a:solidFill>
            <a:miter lim="400000"/>
          </a:ln>
        </p:spPr>
        <p:txBody>
          <a:bodyPr lIns="27093" tIns="27093" rIns="27093" bIns="27093" anchor="ctr"/>
          <a:lstStyle/>
          <a:p>
            <a:pPr defTabSz="584200">
              <a:defRPr sz="28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2" name="Shape 181"/>
          <p:cNvSpPr/>
          <p:nvPr/>
        </p:nvSpPr>
        <p:spPr>
          <a:xfrm rot="18900000">
            <a:off x="5402280" y="3268353"/>
            <a:ext cx="369148" cy="369148"/>
          </a:xfrm>
          <a:prstGeom prst="rect">
            <a:avLst/>
          </a:prstGeom>
          <a:solidFill>
            <a:srgbClr val="02BCD2"/>
          </a:solidFill>
          <a:ln w="12700">
            <a:solidFill>
              <a:srgbClr val="000000">
                <a:alpha val="0"/>
              </a:srgbClr>
            </a:solidFill>
            <a:miter lim="400000"/>
          </a:ln>
        </p:spPr>
        <p:txBody>
          <a:bodyPr lIns="27093" tIns="27093" rIns="27093" bIns="27093" anchor="ctr"/>
          <a:lstStyle/>
          <a:p>
            <a:pPr defTabSz="584200">
              <a:defRPr sz="28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3" name="Shape 55"/>
          <p:cNvSpPr txBox="1">
            <a:spLocks/>
          </p:cNvSpPr>
          <p:nvPr/>
        </p:nvSpPr>
        <p:spPr>
          <a:xfrm>
            <a:off x="6096000" y="2861849"/>
            <a:ext cx="3751164" cy="922265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4800" b="1" dirty="0" err="1">
                <a:solidFill>
                  <a:schemeClr val="bg2">
                    <a:lumMod val="50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Tambahan</a:t>
            </a:r>
            <a:endParaRPr lang="id" sz="4000" dirty="0">
              <a:solidFill>
                <a:schemeClr val="bg2">
                  <a:lumMod val="50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0721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 advAuto="0"/>
      <p:bldP spid="10" grpId="0" animBg="1" advAuto="0"/>
      <p:bldP spid="11" grpId="0" animBg="1" advAuto="0"/>
      <p:bldP spid="12" grpId="0" animBg="1" advAuto="0"/>
      <p:bldP spid="13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248400"/>
            <a:ext cx="12192000" cy="609600"/>
          </a:xfrm>
          <a:prstGeom prst="rect">
            <a:avLst/>
          </a:prstGeom>
          <a:gradFill flip="none" rotWithShape="1">
            <a:gsLst>
              <a:gs pos="0">
                <a:srgbClr val="00CCFF"/>
              </a:gs>
              <a:gs pos="100000">
                <a:srgbClr val="009999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" y="6359237"/>
            <a:ext cx="12191999" cy="692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-2" y="653143"/>
            <a:ext cx="4611759" cy="858068"/>
          </a:xfrm>
          <a:solidFill>
            <a:srgbClr val="00808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/>
          <a:p>
            <a:r>
              <a:rPr lang="en" sz="2800" dirty="0">
                <a:solidFill>
                  <a:schemeClr val="bg1"/>
                </a:solidFill>
                <a:latin typeface="Bebas"/>
              </a:rPr>
              <a:t>Uji Coba dan Evaluasi</a:t>
            </a:r>
            <a:endParaRPr lang="en-US" sz="2800" dirty="0">
              <a:solidFill>
                <a:schemeClr val="bg1"/>
              </a:solidFill>
              <a:latin typeface="Bebas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943780" y="1646442"/>
            <a:ext cx="1021473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 fontAlgn="base"/>
            <a:r>
              <a:rPr lang="en-US" b="1" dirty="0" err="1">
                <a:solidFill>
                  <a:schemeClr val="bg2">
                    <a:lumMod val="25000"/>
                  </a:schemeClr>
                </a:solidFill>
                <a:latin typeface="Open Sans Light" panose="020B0306030504020204"/>
              </a:rPr>
              <a:t>Lokasi</a:t>
            </a:r>
            <a:r>
              <a:rPr lang="en-US" b="1" dirty="0">
                <a:solidFill>
                  <a:schemeClr val="bg2">
                    <a:lumMod val="25000"/>
                  </a:schemeClr>
                </a:solidFill>
                <a:latin typeface="Open Sans Light" panose="020B0306030504020204"/>
              </a:rPr>
              <a:t> Uji </a:t>
            </a:r>
            <a:r>
              <a:rPr lang="en-US" b="1" dirty="0" err="1">
                <a:solidFill>
                  <a:schemeClr val="bg2">
                    <a:lumMod val="25000"/>
                  </a:schemeClr>
                </a:solidFill>
                <a:latin typeface="Open Sans Light" panose="020B0306030504020204"/>
              </a:rPr>
              <a:t>Coba</a:t>
            </a:r>
            <a:endParaRPr lang="en-US" b="1" dirty="0">
              <a:solidFill>
                <a:schemeClr val="bg2">
                  <a:lumMod val="25000"/>
                </a:schemeClr>
              </a:solidFill>
              <a:latin typeface="Open Sans Light" panose="020B0306030504020204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524000" y="2071191"/>
            <a:ext cx="9250017" cy="40622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hape 54"/>
          <p:cNvSpPr txBox="1">
            <a:spLocks/>
          </p:cNvSpPr>
          <p:nvPr/>
        </p:nvSpPr>
        <p:spPr>
          <a:xfrm>
            <a:off x="-2" y="6303817"/>
            <a:ext cx="12102302" cy="554183"/>
          </a:xfrm>
          <a:prstGeom prst="rect">
            <a:avLst/>
          </a:prstGeom>
        </p:spPr>
        <p:txBody>
          <a:bodyPr vert="horz" lIns="91425" tIns="91425" rIns="91425" bIns="91425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1400" b="1" i="1" dirty="0" err="1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Implementasi</a:t>
            </a:r>
            <a:r>
              <a:rPr lang="en-US" sz="1400" b="1" i="1" dirty="0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 </a:t>
            </a:r>
            <a:r>
              <a:rPr lang="en-US" sz="1400" b="1" i="1" dirty="0" err="1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Kompresi</a:t>
            </a:r>
            <a:r>
              <a:rPr lang="en-US" sz="1400" b="1" i="1" dirty="0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 Adaptive </a:t>
            </a:r>
            <a:r>
              <a:rPr lang="en-US" sz="1400" b="1" i="1" dirty="0" err="1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Menggunakan</a:t>
            </a:r>
            <a:r>
              <a:rPr lang="en-US" sz="1400" b="1" i="1" dirty="0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 </a:t>
            </a:r>
            <a:r>
              <a:rPr lang="en-US" sz="1400" b="1" i="1" dirty="0" err="1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Metode</a:t>
            </a:r>
            <a:r>
              <a:rPr lang="en-US" sz="1400" b="1" i="1" dirty="0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 </a:t>
            </a:r>
            <a:r>
              <a:rPr lang="en-US" sz="1400" b="1" i="1" dirty="0" err="1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Heatshrink</a:t>
            </a:r>
            <a:r>
              <a:rPr lang="en-US" sz="1400" b="1" i="1" dirty="0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 </a:t>
            </a:r>
            <a:r>
              <a:rPr lang="en-US" sz="1400" b="1" i="1" dirty="0" err="1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Untuk</a:t>
            </a:r>
            <a:r>
              <a:rPr lang="en-US" sz="1400" b="1" i="1" dirty="0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 </a:t>
            </a:r>
            <a:r>
              <a:rPr lang="en-US" sz="1400" b="1" i="1" dirty="0" err="1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Pengiriman</a:t>
            </a:r>
            <a:r>
              <a:rPr lang="en-US" sz="1400" b="1" i="1" dirty="0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 Data pada Wireless Sensor Network </a:t>
            </a:r>
            <a:r>
              <a:rPr lang="en-US" sz="1400" b="1" i="1" dirty="0" err="1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Berbasis</a:t>
            </a:r>
            <a:r>
              <a:rPr lang="en-US" sz="1400" b="1" i="1" dirty="0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 Zigbee</a:t>
            </a:r>
            <a:endParaRPr lang="id" sz="1400" i="1" dirty="0">
              <a:solidFill>
                <a:schemeClr val="bg1">
                  <a:lumMod val="95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5158" y="0"/>
            <a:ext cx="2167142" cy="139625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E1CC345-020E-4851-BBE2-60B67374D8AD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4595" y="2383029"/>
            <a:ext cx="3917776" cy="29381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CE8C934-D20E-42DA-B2B9-027782F44F2E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6195084" y="2847060"/>
            <a:ext cx="3015959" cy="201681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A27D333-FFE4-4FBE-85BB-4EC1178F338F}"/>
              </a:ext>
            </a:extLst>
          </p:cNvPr>
          <p:cNvSpPr txBox="1"/>
          <p:nvPr/>
        </p:nvSpPr>
        <p:spPr>
          <a:xfrm>
            <a:off x="2137626" y="5378563"/>
            <a:ext cx="3451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Lapangan</a:t>
            </a:r>
            <a:r>
              <a:rPr lang="en-US" dirty="0"/>
              <a:t> </a:t>
            </a:r>
            <a:r>
              <a:rPr lang="en-US" dirty="0" err="1"/>
              <a:t>Departemen</a:t>
            </a:r>
            <a:r>
              <a:rPr lang="en-US" dirty="0"/>
              <a:t> </a:t>
            </a:r>
            <a:r>
              <a:rPr lang="en-US" dirty="0" err="1"/>
              <a:t>Informatika</a:t>
            </a:r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B617F57-99FC-4474-9CF8-6A9F1FA34C49}"/>
              </a:ext>
            </a:extLst>
          </p:cNvPr>
          <p:cNvSpPr txBox="1"/>
          <p:nvPr/>
        </p:nvSpPr>
        <p:spPr>
          <a:xfrm>
            <a:off x="6602662" y="5393527"/>
            <a:ext cx="4076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Lantai</a:t>
            </a:r>
            <a:r>
              <a:rPr lang="en-US" dirty="0"/>
              <a:t> 3 Gedung </a:t>
            </a:r>
            <a:r>
              <a:rPr lang="en-US" dirty="0" err="1"/>
              <a:t>Departemen</a:t>
            </a:r>
            <a:r>
              <a:rPr lang="en-US" dirty="0"/>
              <a:t> </a:t>
            </a:r>
            <a:r>
              <a:rPr lang="en-US" dirty="0" err="1"/>
              <a:t>Informatika</a:t>
            </a:r>
            <a:endParaRPr lang="en-US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C605E6E2-230D-4631-B1DC-9F99B917C4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215061" y="2910622"/>
            <a:ext cx="2980421" cy="1854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177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1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248400"/>
            <a:ext cx="12192000" cy="609600"/>
          </a:xfrm>
          <a:prstGeom prst="rect">
            <a:avLst/>
          </a:prstGeom>
          <a:gradFill flip="none" rotWithShape="1">
            <a:gsLst>
              <a:gs pos="0">
                <a:srgbClr val="00CCFF"/>
              </a:gs>
              <a:gs pos="100000">
                <a:srgbClr val="009999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" y="6359237"/>
            <a:ext cx="12191999" cy="692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-2" y="653143"/>
            <a:ext cx="4611759" cy="858068"/>
          </a:xfrm>
          <a:solidFill>
            <a:srgbClr val="00808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/>
          <a:p>
            <a:r>
              <a:rPr lang="en" sz="2800" dirty="0">
                <a:solidFill>
                  <a:schemeClr val="bg1"/>
                </a:solidFill>
                <a:latin typeface="Bebas"/>
              </a:rPr>
              <a:t>Uji Coba dan Evaluasi</a:t>
            </a:r>
            <a:endParaRPr lang="en-US" sz="2800" dirty="0">
              <a:solidFill>
                <a:schemeClr val="bg1"/>
              </a:solidFill>
              <a:latin typeface="Bebas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943780" y="1646442"/>
            <a:ext cx="1021473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 err="1">
                <a:latin typeface="Open Sans Light" panose="020B0306030504020204"/>
              </a:rPr>
              <a:t>Grafik</a:t>
            </a:r>
            <a:r>
              <a:rPr lang="en-US" b="1" dirty="0">
                <a:latin typeface="Open Sans Light" panose="020B0306030504020204"/>
              </a:rPr>
              <a:t> </a:t>
            </a:r>
            <a:r>
              <a:rPr lang="en-US" b="1" dirty="0" err="1">
                <a:latin typeface="Open Sans Light" panose="020B0306030504020204"/>
              </a:rPr>
              <a:t>Perbandingan</a:t>
            </a:r>
            <a:r>
              <a:rPr lang="en-US" b="1" dirty="0">
                <a:latin typeface="Open Sans Light" panose="020B0306030504020204"/>
              </a:rPr>
              <a:t> </a:t>
            </a:r>
            <a:r>
              <a:rPr lang="en-US" b="1" dirty="0" err="1">
                <a:latin typeface="Open Sans Light" panose="020B0306030504020204"/>
              </a:rPr>
              <a:t>Akurasi</a:t>
            </a:r>
            <a:r>
              <a:rPr lang="en-US" b="1" dirty="0">
                <a:latin typeface="Open Sans Light" panose="020B0306030504020204"/>
              </a:rPr>
              <a:t> </a:t>
            </a:r>
            <a:r>
              <a:rPr lang="en-US" b="1" dirty="0" err="1">
                <a:latin typeface="Open Sans Light" panose="020B0306030504020204"/>
              </a:rPr>
              <a:t>Pengiriman</a:t>
            </a:r>
            <a:r>
              <a:rPr lang="en-US" b="1" dirty="0">
                <a:latin typeface="Open Sans Light" panose="020B0306030504020204"/>
              </a:rPr>
              <a:t> Data ZigBee pada </a:t>
            </a:r>
            <a:r>
              <a:rPr lang="en-US" b="1" dirty="0" err="1">
                <a:latin typeface="Open Sans Light" panose="020B0306030504020204"/>
              </a:rPr>
              <a:t>Jaringan</a:t>
            </a:r>
            <a:r>
              <a:rPr lang="en-US" b="1" dirty="0">
                <a:latin typeface="Open Sans Light" panose="020B0306030504020204"/>
              </a:rPr>
              <a:t> Single Hop </a:t>
            </a:r>
            <a:r>
              <a:rPr lang="en-US" b="1" dirty="0" err="1">
                <a:latin typeface="Open Sans Light" panose="020B0306030504020204"/>
              </a:rPr>
              <a:t>dengan</a:t>
            </a:r>
            <a:r>
              <a:rPr lang="en-US" b="1" dirty="0">
                <a:latin typeface="Open Sans Light" panose="020B0306030504020204"/>
              </a:rPr>
              <a:t> </a:t>
            </a:r>
            <a:r>
              <a:rPr lang="en-US" b="1" dirty="0" err="1">
                <a:latin typeface="Open Sans Light" panose="020B0306030504020204"/>
              </a:rPr>
              <a:t>Jaringan</a:t>
            </a:r>
            <a:r>
              <a:rPr lang="en-US" b="1" dirty="0">
                <a:latin typeface="Open Sans Light" panose="020B0306030504020204"/>
              </a:rPr>
              <a:t> Multi Hop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524000" y="2524259"/>
            <a:ext cx="9250017" cy="36091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hape 54"/>
          <p:cNvSpPr txBox="1">
            <a:spLocks/>
          </p:cNvSpPr>
          <p:nvPr/>
        </p:nvSpPr>
        <p:spPr>
          <a:xfrm>
            <a:off x="-2" y="6303817"/>
            <a:ext cx="12102302" cy="554183"/>
          </a:xfrm>
          <a:prstGeom prst="rect">
            <a:avLst/>
          </a:prstGeom>
        </p:spPr>
        <p:txBody>
          <a:bodyPr vert="horz" lIns="91425" tIns="91425" rIns="91425" bIns="91425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1400" b="1" i="1" dirty="0" err="1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Implementasi</a:t>
            </a:r>
            <a:r>
              <a:rPr lang="en-US" sz="1400" b="1" i="1" dirty="0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 </a:t>
            </a:r>
            <a:r>
              <a:rPr lang="en-US" sz="1400" b="1" i="1" dirty="0" err="1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Kompresi</a:t>
            </a:r>
            <a:r>
              <a:rPr lang="en-US" sz="1400" b="1" i="1" dirty="0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 Adaptive </a:t>
            </a:r>
            <a:r>
              <a:rPr lang="en-US" sz="1400" b="1" i="1" dirty="0" err="1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Menggunakan</a:t>
            </a:r>
            <a:r>
              <a:rPr lang="en-US" sz="1400" b="1" i="1" dirty="0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 </a:t>
            </a:r>
            <a:r>
              <a:rPr lang="en-US" sz="1400" b="1" i="1" dirty="0" err="1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Metode</a:t>
            </a:r>
            <a:r>
              <a:rPr lang="en-US" sz="1400" b="1" i="1" dirty="0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 </a:t>
            </a:r>
            <a:r>
              <a:rPr lang="en-US" sz="1400" b="1" i="1" dirty="0" err="1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Heatshrink</a:t>
            </a:r>
            <a:r>
              <a:rPr lang="en-US" sz="1400" b="1" i="1" dirty="0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 </a:t>
            </a:r>
            <a:r>
              <a:rPr lang="en-US" sz="1400" b="1" i="1" dirty="0" err="1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Untuk</a:t>
            </a:r>
            <a:r>
              <a:rPr lang="en-US" sz="1400" b="1" i="1" dirty="0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 </a:t>
            </a:r>
            <a:r>
              <a:rPr lang="en-US" sz="1400" b="1" i="1" dirty="0" err="1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Pengiriman</a:t>
            </a:r>
            <a:r>
              <a:rPr lang="en-US" sz="1400" b="1" i="1" dirty="0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 Data pada Wireless Sensor Network </a:t>
            </a:r>
            <a:r>
              <a:rPr lang="en-US" sz="1400" b="1" i="1" dirty="0" err="1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Berbasis</a:t>
            </a:r>
            <a:r>
              <a:rPr lang="en-US" sz="1400" b="1" i="1" dirty="0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 Zigbee</a:t>
            </a:r>
            <a:endParaRPr lang="id" sz="1400" i="1" dirty="0">
              <a:solidFill>
                <a:schemeClr val="bg1">
                  <a:lumMod val="95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5158" y="0"/>
            <a:ext cx="2167142" cy="1396258"/>
          </a:xfrm>
          <a:prstGeom prst="rect">
            <a:avLst/>
          </a:prstGeom>
        </p:spPr>
      </p:pic>
      <p:graphicFrame>
        <p:nvGraphicFramePr>
          <p:cNvPr id="20" name="Chart 19">
            <a:extLst>
              <a:ext uri="{FF2B5EF4-FFF2-40B4-BE49-F238E27FC236}">
                <a16:creationId xmlns:a16="http://schemas.microsoft.com/office/drawing/2014/main" id="{650DC72A-11E5-440D-B073-81356412A11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51797996"/>
              </p:ext>
            </p:extLst>
          </p:nvPr>
        </p:nvGraphicFramePr>
        <p:xfrm>
          <a:off x="3940935" y="2691685"/>
          <a:ext cx="4597757" cy="33356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468501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1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248400"/>
            <a:ext cx="12192000" cy="609600"/>
          </a:xfrm>
          <a:prstGeom prst="rect">
            <a:avLst/>
          </a:prstGeom>
          <a:gradFill flip="none" rotWithShape="1">
            <a:gsLst>
              <a:gs pos="0">
                <a:srgbClr val="00CCFF"/>
              </a:gs>
              <a:gs pos="100000">
                <a:srgbClr val="009999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" y="6359237"/>
            <a:ext cx="12191999" cy="692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-2" y="653143"/>
            <a:ext cx="4611759" cy="858068"/>
          </a:xfrm>
          <a:solidFill>
            <a:srgbClr val="00808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/>
          <a:p>
            <a:r>
              <a:rPr lang="en" sz="2800" dirty="0">
                <a:solidFill>
                  <a:schemeClr val="bg1"/>
                </a:solidFill>
                <a:latin typeface="Bebas"/>
              </a:rPr>
              <a:t>Analisis </a:t>
            </a:r>
            <a:r>
              <a:rPr lang="en-US" sz="2800" dirty="0">
                <a:solidFill>
                  <a:schemeClr val="bg1"/>
                </a:solidFill>
                <a:latin typeface="Bebas"/>
              </a:rPr>
              <a:t>dan </a:t>
            </a:r>
            <a:r>
              <a:rPr lang="en" sz="2800" dirty="0">
                <a:solidFill>
                  <a:schemeClr val="bg1"/>
                </a:solidFill>
                <a:latin typeface="Bebas"/>
              </a:rPr>
              <a:t>Perancangan </a:t>
            </a:r>
            <a:endParaRPr lang="en-US" sz="2800" dirty="0">
              <a:solidFill>
                <a:schemeClr val="bg1"/>
              </a:solidFill>
              <a:latin typeface="Bebas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884771" y="1875642"/>
            <a:ext cx="1021473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 err="1">
                <a:latin typeface="Open Sans Light" panose="020B0306030504020204"/>
              </a:rPr>
              <a:t>Contoh</a:t>
            </a:r>
            <a:r>
              <a:rPr lang="en-US" b="1" dirty="0">
                <a:latin typeface="Open Sans Light" panose="020B0306030504020204"/>
              </a:rPr>
              <a:t> </a:t>
            </a:r>
            <a:r>
              <a:rPr lang="en-US" b="1" dirty="0" err="1">
                <a:latin typeface="Open Sans Light" panose="020B0306030504020204"/>
              </a:rPr>
              <a:t>kompresi</a:t>
            </a:r>
            <a:r>
              <a:rPr lang="en-US" b="1" dirty="0">
                <a:latin typeface="Open Sans Light" panose="020B0306030504020204"/>
              </a:rPr>
              <a:t> data </a:t>
            </a:r>
            <a:r>
              <a:rPr lang="en-US" b="1" dirty="0" err="1">
                <a:latin typeface="Open Sans Light" panose="020B0306030504020204"/>
              </a:rPr>
              <a:t>menggunakan</a:t>
            </a:r>
            <a:r>
              <a:rPr lang="en-US" b="1" dirty="0">
                <a:latin typeface="Open Sans Light" panose="020B0306030504020204"/>
              </a:rPr>
              <a:t> </a:t>
            </a:r>
            <a:r>
              <a:rPr lang="en-US" b="1" dirty="0" err="1">
                <a:latin typeface="Open Sans Light" panose="020B0306030504020204"/>
              </a:rPr>
              <a:t>algoritma</a:t>
            </a:r>
            <a:r>
              <a:rPr lang="en-US" b="1" dirty="0">
                <a:latin typeface="Open Sans Light" panose="020B0306030504020204"/>
              </a:rPr>
              <a:t> LZSS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524000" y="2524259"/>
            <a:ext cx="9250017" cy="36091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hape 54"/>
          <p:cNvSpPr txBox="1">
            <a:spLocks/>
          </p:cNvSpPr>
          <p:nvPr/>
        </p:nvSpPr>
        <p:spPr>
          <a:xfrm>
            <a:off x="-2" y="6303817"/>
            <a:ext cx="12102302" cy="554183"/>
          </a:xfrm>
          <a:prstGeom prst="rect">
            <a:avLst/>
          </a:prstGeom>
        </p:spPr>
        <p:txBody>
          <a:bodyPr vert="horz" lIns="91425" tIns="91425" rIns="91425" bIns="91425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1400" b="1" i="1" dirty="0" err="1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Implementasi</a:t>
            </a:r>
            <a:r>
              <a:rPr lang="en-US" sz="1400" b="1" i="1" dirty="0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 </a:t>
            </a:r>
            <a:r>
              <a:rPr lang="en-US" sz="1400" b="1" i="1" dirty="0" err="1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Kompresi</a:t>
            </a:r>
            <a:r>
              <a:rPr lang="en-US" sz="1400" b="1" i="1" dirty="0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 Adaptive </a:t>
            </a:r>
            <a:r>
              <a:rPr lang="en-US" sz="1400" b="1" i="1" dirty="0" err="1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Menggunakan</a:t>
            </a:r>
            <a:r>
              <a:rPr lang="en-US" sz="1400" b="1" i="1" dirty="0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 </a:t>
            </a:r>
            <a:r>
              <a:rPr lang="en-US" sz="1400" b="1" i="1" dirty="0" err="1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Metode</a:t>
            </a:r>
            <a:r>
              <a:rPr lang="en-US" sz="1400" b="1" i="1" dirty="0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 </a:t>
            </a:r>
            <a:r>
              <a:rPr lang="en-US" sz="1400" b="1" i="1" dirty="0" err="1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Heatshrink</a:t>
            </a:r>
            <a:r>
              <a:rPr lang="en-US" sz="1400" b="1" i="1" dirty="0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 </a:t>
            </a:r>
            <a:r>
              <a:rPr lang="en-US" sz="1400" b="1" i="1" dirty="0" err="1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Untuk</a:t>
            </a:r>
            <a:r>
              <a:rPr lang="en-US" sz="1400" b="1" i="1" dirty="0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 </a:t>
            </a:r>
            <a:r>
              <a:rPr lang="en-US" sz="1400" b="1" i="1" dirty="0" err="1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Pengiriman</a:t>
            </a:r>
            <a:r>
              <a:rPr lang="en-US" sz="1400" b="1" i="1" dirty="0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 Data pada Wireless Sensor Network </a:t>
            </a:r>
            <a:r>
              <a:rPr lang="en-US" sz="1400" b="1" i="1" dirty="0" err="1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Berbasis</a:t>
            </a:r>
            <a:r>
              <a:rPr lang="en-US" sz="1400" b="1" i="1" dirty="0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 Zigbee</a:t>
            </a:r>
            <a:endParaRPr lang="id" sz="1400" i="1" dirty="0">
              <a:solidFill>
                <a:schemeClr val="bg1">
                  <a:lumMod val="95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5158" y="0"/>
            <a:ext cx="2167142" cy="139625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C4E7D3F-1BC4-4377-A5D6-4CC026AFA2E9}"/>
              </a:ext>
            </a:extLst>
          </p:cNvPr>
          <p:cNvPicPr/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900"/>
          <a:stretch/>
        </p:blipFill>
        <p:spPr bwMode="auto">
          <a:xfrm>
            <a:off x="1574800" y="2745463"/>
            <a:ext cx="4013202" cy="2852974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C3953A7-4A36-4B65-95E7-7E5C01E7066A}"/>
              </a:ext>
            </a:extLst>
          </p:cNvPr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321"/>
          <a:stretch/>
        </p:blipFill>
        <p:spPr bwMode="auto">
          <a:xfrm>
            <a:off x="6396279" y="3073356"/>
            <a:ext cx="4377738" cy="1880344"/>
          </a:xfrm>
          <a:prstGeom prst="rect">
            <a:avLst/>
          </a:prstGeom>
          <a:noFill/>
          <a:ln>
            <a:noFill/>
          </a:ln>
          <a:effectLst>
            <a:innerShdw blurRad="114300">
              <a:prstClr val="black"/>
            </a:inn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6DF37FEE-D615-4076-9417-B7D05F908821}"/>
              </a:ext>
            </a:extLst>
          </p:cNvPr>
          <p:cNvSpPr/>
          <p:nvPr/>
        </p:nvSpPr>
        <p:spPr>
          <a:xfrm>
            <a:off x="5691862" y="3898900"/>
            <a:ext cx="600557" cy="5461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BEE536-985D-4703-B942-7AAE95C31C34}"/>
              </a:ext>
            </a:extLst>
          </p:cNvPr>
          <p:cNvSpPr txBox="1"/>
          <p:nvPr/>
        </p:nvSpPr>
        <p:spPr>
          <a:xfrm>
            <a:off x="2641600" y="5598437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A21446-0300-48F6-A0E9-CCEF6B3BB49F}"/>
              </a:ext>
            </a:extLst>
          </p:cNvPr>
          <p:cNvSpPr txBox="1"/>
          <p:nvPr/>
        </p:nvSpPr>
        <p:spPr>
          <a:xfrm>
            <a:off x="8156985" y="5009117"/>
            <a:ext cx="856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3905426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65043" y="-106018"/>
            <a:ext cx="3273287" cy="6858000"/>
          </a:xfrm>
          <a:prstGeom prst="rect">
            <a:avLst/>
          </a:prstGeom>
          <a:solidFill>
            <a:srgbClr val="00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5158" y="0"/>
            <a:ext cx="2167142" cy="1396258"/>
          </a:xfrm>
          <a:prstGeom prst="rect">
            <a:avLst/>
          </a:prstGeom>
        </p:spPr>
      </p:pic>
      <p:sp>
        <p:nvSpPr>
          <p:cNvPr id="9" name="Shape 178"/>
          <p:cNvSpPr/>
          <p:nvPr/>
        </p:nvSpPr>
        <p:spPr>
          <a:xfrm rot="18900000">
            <a:off x="4880227" y="3268353"/>
            <a:ext cx="369148" cy="369148"/>
          </a:xfrm>
          <a:prstGeom prst="rect">
            <a:avLst/>
          </a:prstGeom>
          <a:solidFill>
            <a:srgbClr val="55E6FC"/>
          </a:solidFill>
          <a:ln w="12700">
            <a:solidFill>
              <a:srgbClr val="000000">
                <a:alpha val="0"/>
              </a:srgbClr>
            </a:solidFill>
            <a:miter lim="400000"/>
          </a:ln>
        </p:spPr>
        <p:txBody>
          <a:bodyPr lIns="27093" tIns="27093" rIns="27093" bIns="27093" anchor="ctr"/>
          <a:lstStyle/>
          <a:p>
            <a:pPr defTabSz="584200">
              <a:defRPr sz="28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0" name="Shape 179"/>
          <p:cNvSpPr/>
          <p:nvPr/>
        </p:nvSpPr>
        <p:spPr>
          <a:xfrm rot="18900000">
            <a:off x="5141254" y="3007327"/>
            <a:ext cx="369148" cy="369148"/>
          </a:xfrm>
          <a:prstGeom prst="rect">
            <a:avLst/>
          </a:prstGeom>
          <a:solidFill>
            <a:srgbClr val="0192A6"/>
          </a:solidFill>
          <a:ln w="12700">
            <a:miter lim="400000"/>
          </a:ln>
        </p:spPr>
        <p:txBody>
          <a:bodyPr lIns="27093" tIns="27093" rIns="27093" bIns="27093" anchor="ctr"/>
          <a:lstStyle/>
          <a:p>
            <a:pPr defTabSz="243840">
              <a:defRPr sz="1600">
                <a:solidFill>
                  <a:srgbClr val="C42115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1" name="Shape 180"/>
          <p:cNvSpPr/>
          <p:nvPr/>
        </p:nvSpPr>
        <p:spPr>
          <a:xfrm rot="18900000">
            <a:off x="5141254" y="3529380"/>
            <a:ext cx="369148" cy="369148"/>
          </a:xfrm>
          <a:prstGeom prst="rect">
            <a:avLst/>
          </a:prstGeom>
          <a:solidFill>
            <a:srgbClr val="00D3ED"/>
          </a:solidFill>
          <a:ln w="12700">
            <a:solidFill>
              <a:srgbClr val="000000">
                <a:alpha val="0"/>
              </a:srgbClr>
            </a:solidFill>
            <a:miter lim="400000"/>
          </a:ln>
        </p:spPr>
        <p:txBody>
          <a:bodyPr lIns="27093" tIns="27093" rIns="27093" bIns="27093" anchor="ctr"/>
          <a:lstStyle/>
          <a:p>
            <a:pPr defTabSz="584200">
              <a:defRPr sz="28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2" name="Shape 181"/>
          <p:cNvSpPr/>
          <p:nvPr/>
        </p:nvSpPr>
        <p:spPr>
          <a:xfrm rot="18900000">
            <a:off x="5402280" y="3268353"/>
            <a:ext cx="369148" cy="369148"/>
          </a:xfrm>
          <a:prstGeom prst="rect">
            <a:avLst/>
          </a:prstGeom>
          <a:solidFill>
            <a:srgbClr val="02BCD2"/>
          </a:solidFill>
          <a:ln w="12700">
            <a:solidFill>
              <a:srgbClr val="000000">
                <a:alpha val="0"/>
              </a:srgbClr>
            </a:solidFill>
            <a:miter lim="400000"/>
          </a:ln>
        </p:spPr>
        <p:txBody>
          <a:bodyPr lIns="27093" tIns="27093" rIns="27093" bIns="27093" anchor="ctr"/>
          <a:lstStyle/>
          <a:p>
            <a:pPr defTabSz="584200">
              <a:defRPr sz="28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3" name="Shape 55"/>
          <p:cNvSpPr txBox="1">
            <a:spLocks/>
          </p:cNvSpPr>
          <p:nvPr/>
        </p:nvSpPr>
        <p:spPr>
          <a:xfrm>
            <a:off x="5996874" y="3052717"/>
            <a:ext cx="3938284" cy="922265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4800" b="1" dirty="0" err="1">
                <a:solidFill>
                  <a:schemeClr val="bg2">
                    <a:lumMod val="50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Pendahuluan</a:t>
            </a:r>
            <a:endParaRPr lang="id" sz="4000" dirty="0">
              <a:solidFill>
                <a:schemeClr val="bg2">
                  <a:lumMod val="50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8972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 advAuto="0"/>
      <p:bldP spid="10" grpId="0" animBg="1" advAuto="0"/>
      <p:bldP spid="11" grpId="0" animBg="1" advAuto="0"/>
      <p:bldP spid="12" grpId="0" animBg="1" advAuto="0"/>
      <p:bldP spid="1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248400"/>
            <a:ext cx="12192000" cy="609600"/>
          </a:xfrm>
          <a:prstGeom prst="rect">
            <a:avLst/>
          </a:prstGeom>
          <a:gradFill flip="none" rotWithShape="1">
            <a:gsLst>
              <a:gs pos="0">
                <a:srgbClr val="00CCFF"/>
              </a:gs>
              <a:gs pos="100000">
                <a:srgbClr val="009999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" y="6359237"/>
            <a:ext cx="12191999" cy="692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-2" y="653143"/>
            <a:ext cx="4611759" cy="858068"/>
          </a:xfrm>
          <a:solidFill>
            <a:srgbClr val="00808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" sz="4000" dirty="0">
                <a:solidFill>
                  <a:schemeClr val="bg1"/>
                </a:solidFill>
                <a:latin typeface="Bebas"/>
              </a:rPr>
              <a:t>Latar Belakang</a:t>
            </a:r>
            <a:endParaRPr lang="en-US" sz="4000" dirty="0">
              <a:solidFill>
                <a:schemeClr val="bg1"/>
              </a:solidFill>
              <a:latin typeface="Bebas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10796" y="2076761"/>
            <a:ext cx="5785204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en-US" sz="2400" dirty="0">
              <a:solidFill>
                <a:schemeClr val="bg2">
                  <a:lumMod val="25000"/>
                </a:schemeClr>
              </a:solidFill>
              <a:latin typeface="Open Sans Light" panose="020B0306030504020204"/>
            </a:endParaRPr>
          </a:p>
          <a:p>
            <a:pPr algn="just"/>
            <a:r>
              <a:rPr lang="en-US" sz="2400" dirty="0" err="1">
                <a:solidFill>
                  <a:schemeClr val="bg2">
                    <a:lumMod val="25000"/>
                  </a:schemeClr>
                </a:solidFill>
                <a:latin typeface="Open Sans Light" panose="020B0306030504020204"/>
              </a:rPr>
              <a:t>Berdasarkan</a:t>
            </a:r>
            <a:r>
              <a:rPr lang="en-US" sz="2400" dirty="0">
                <a:solidFill>
                  <a:schemeClr val="bg2">
                    <a:lumMod val="25000"/>
                  </a:schemeClr>
                </a:solidFill>
                <a:latin typeface="Open Sans Light" panose="020B0306030504020204"/>
              </a:rPr>
              <a:t> research </a:t>
            </a:r>
            <a:r>
              <a:rPr lang="en-US" sz="2400" dirty="0" err="1">
                <a:solidFill>
                  <a:schemeClr val="bg2">
                    <a:lumMod val="25000"/>
                  </a:schemeClr>
                </a:solidFill>
                <a:latin typeface="Open Sans Light" panose="020B0306030504020204"/>
              </a:rPr>
              <a:t>dari</a:t>
            </a:r>
            <a:r>
              <a:rPr lang="en-US" sz="2400" dirty="0">
                <a:solidFill>
                  <a:schemeClr val="bg2">
                    <a:lumMod val="25000"/>
                  </a:schemeClr>
                </a:solidFill>
                <a:latin typeface="Open Sans Light" panose="020B0306030504020204"/>
              </a:rPr>
              <a:t> </a:t>
            </a:r>
            <a:r>
              <a:rPr lang="en-US" sz="2400" dirty="0" err="1">
                <a:solidFill>
                  <a:schemeClr val="bg2">
                    <a:lumMod val="25000"/>
                  </a:schemeClr>
                </a:solidFill>
                <a:latin typeface="Open Sans Light" panose="020B0306030504020204"/>
              </a:rPr>
              <a:t>IDTechEx</a:t>
            </a:r>
            <a:r>
              <a:rPr lang="en-US" sz="2400" dirty="0">
                <a:solidFill>
                  <a:schemeClr val="bg2">
                    <a:lumMod val="25000"/>
                  </a:schemeClr>
                </a:solidFill>
                <a:latin typeface="Open Sans Light" panose="020B0306030504020204"/>
              </a:rPr>
              <a:t>, </a:t>
            </a:r>
            <a:r>
              <a:rPr lang="en-US" sz="2400" dirty="0" err="1">
                <a:solidFill>
                  <a:schemeClr val="bg2">
                    <a:lumMod val="25000"/>
                  </a:schemeClr>
                </a:solidFill>
                <a:latin typeface="Open Sans Light" panose="020B0306030504020204"/>
              </a:rPr>
              <a:t>diprediksi</a:t>
            </a:r>
            <a:r>
              <a:rPr lang="en-US" sz="2400" dirty="0">
                <a:solidFill>
                  <a:schemeClr val="bg2">
                    <a:lumMod val="25000"/>
                  </a:schemeClr>
                </a:solidFill>
                <a:latin typeface="Open Sans Light" panose="020B0306030504020204"/>
              </a:rPr>
              <a:t> </a:t>
            </a:r>
            <a:r>
              <a:rPr lang="en-US" sz="2400" dirty="0" err="1">
                <a:solidFill>
                  <a:schemeClr val="bg2">
                    <a:lumMod val="25000"/>
                  </a:schemeClr>
                </a:solidFill>
                <a:latin typeface="Open Sans Light" panose="020B0306030504020204"/>
              </a:rPr>
              <a:t>nilai</a:t>
            </a:r>
            <a:r>
              <a:rPr lang="en-US" sz="2400" dirty="0">
                <a:solidFill>
                  <a:schemeClr val="bg2">
                    <a:lumMod val="25000"/>
                  </a:schemeClr>
                </a:solidFill>
                <a:latin typeface="Open Sans Light" panose="020B0306030504020204"/>
              </a:rPr>
              <a:t> pasar </a:t>
            </a:r>
            <a:r>
              <a:rPr lang="en-US" sz="2400" dirty="0" err="1">
                <a:solidFill>
                  <a:schemeClr val="bg2">
                    <a:lumMod val="25000"/>
                  </a:schemeClr>
                </a:solidFill>
                <a:latin typeface="Open Sans Light" panose="020B0306030504020204"/>
              </a:rPr>
              <a:t>untuk</a:t>
            </a:r>
            <a:r>
              <a:rPr lang="en-US" sz="2400" dirty="0">
                <a:solidFill>
                  <a:schemeClr val="bg2">
                    <a:lumMod val="25000"/>
                  </a:schemeClr>
                </a:solidFill>
                <a:latin typeface="Open Sans Light" panose="020B0306030504020204"/>
              </a:rPr>
              <a:t> IoT IP-address sensing node </a:t>
            </a:r>
            <a:r>
              <a:rPr lang="en-US" sz="2400" dirty="0" err="1">
                <a:solidFill>
                  <a:schemeClr val="bg2">
                    <a:lumMod val="25000"/>
                  </a:schemeClr>
                </a:solidFill>
                <a:latin typeface="Open Sans Light" panose="020B0306030504020204"/>
              </a:rPr>
              <a:t>tumbuh</a:t>
            </a:r>
            <a:r>
              <a:rPr lang="en-US" sz="2400" dirty="0">
                <a:solidFill>
                  <a:schemeClr val="bg2">
                    <a:lumMod val="25000"/>
                  </a:schemeClr>
                </a:solidFill>
                <a:latin typeface="Open Sans Light" panose="020B0306030504020204"/>
              </a:rPr>
              <a:t> </a:t>
            </a:r>
            <a:r>
              <a:rPr lang="en-US" sz="2400" dirty="0" err="1">
                <a:solidFill>
                  <a:schemeClr val="bg2">
                    <a:lumMod val="25000"/>
                  </a:schemeClr>
                </a:solidFill>
                <a:latin typeface="Open Sans Light" panose="020B0306030504020204"/>
              </a:rPr>
              <a:t>dari</a:t>
            </a:r>
            <a:r>
              <a:rPr lang="en-US" sz="2400" dirty="0">
                <a:solidFill>
                  <a:schemeClr val="bg2">
                    <a:lumMod val="25000"/>
                  </a:schemeClr>
                </a:solidFill>
                <a:latin typeface="Open Sans Light" panose="020B0306030504020204"/>
              </a:rPr>
              <a:t> </a:t>
            </a:r>
            <a:r>
              <a:rPr lang="en-US" sz="2400" dirty="0" err="1">
                <a:solidFill>
                  <a:schemeClr val="bg2">
                    <a:lumMod val="25000"/>
                  </a:schemeClr>
                </a:solidFill>
                <a:latin typeface="Open Sans Light" panose="020B0306030504020204"/>
              </a:rPr>
              <a:t>kurang</a:t>
            </a:r>
            <a:r>
              <a:rPr lang="en-US" sz="2400" dirty="0">
                <a:solidFill>
                  <a:schemeClr val="bg2">
                    <a:lumMod val="25000"/>
                  </a:schemeClr>
                </a:solidFill>
                <a:latin typeface="Open Sans Light" panose="020B0306030504020204"/>
              </a:rPr>
              <a:t> </a:t>
            </a:r>
            <a:r>
              <a:rPr lang="en-US" sz="2400" dirty="0" err="1">
                <a:solidFill>
                  <a:schemeClr val="bg2">
                    <a:lumMod val="25000"/>
                  </a:schemeClr>
                </a:solidFill>
                <a:latin typeface="Open Sans Light" panose="020B0306030504020204"/>
              </a:rPr>
              <a:t>dari</a:t>
            </a:r>
            <a:r>
              <a:rPr lang="en-US" sz="2400" dirty="0">
                <a:solidFill>
                  <a:schemeClr val="bg2">
                    <a:lumMod val="25000"/>
                  </a:schemeClr>
                </a:solidFill>
                <a:latin typeface="Open Sans Light" panose="020B0306030504020204"/>
              </a:rPr>
              <a:t> </a:t>
            </a:r>
          </a:p>
          <a:p>
            <a:pPr algn="just"/>
            <a:r>
              <a:rPr lang="en-US" sz="2400" dirty="0">
                <a:solidFill>
                  <a:schemeClr val="bg2">
                    <a:lumMod val="25000"/>
                  </a:schemeClr>
                </a:solidFill>
                <a:latin typeface="Open Sans Light" panose="020B0306030504020204"/>
              </a:rPr>
              <a:t>$ 1 </a:t>
            </a:r>
            <a:r>
              <a:rPr lang="en-US" sz="2400" dirty="0" err="1">
                <a:solidFill>
                  <a:schemeClr val="bg2">
                    <a:lumMod val="25000"/>
                  </a:schemeClr>
                </a:solidFill>
                <a:latin typeface="Open Sans Light" panose="020B0306030504020204"/>
              </a:rPr>
              <a:t>miliar</a:t>
            </a:r>
            <a:r>
              <a:rPr lang="en-US" sz="2400" dirty="0">
                <a:solidFill>
                  <a:schemeClr val="bg2">
                    <a:lumMod val="25000"/>
                  </a:schemeClr>
                </a:solidFill>
                <a:latin typeface="Open Sans Light" panose="020B0306030504020204"/>
              </a:rPr>
              <a:t> pada </a:t>
            </a:r>
            <a:r>
              <a:rPr lang="en-US" sz="2400" dirty="0" err="1">
                <a:solidFill>
                  <a:schemeClr val="bg2">
                    <a:lumMod val="25000"/>
                  </a:schemeClr>
                </a:solidFill>
                <a:latin typeface="Open Sans Light" panose="020B0306030504020204"/>
              </a:rPr>
              <a:t>tahun</a:t>
            </a:r>
            <a:r>
              <a:rPr lang="en-US" sz="2400" dirty="0">
                <a:solidFill>
                  <a:schemeClr val="bg2">
                    <a:lumMod val="25000"/>
                  </a:schemeClr>
                </a:solidFill>
                <a:latin typeface="Open Sans Light" panose="020B0306030504020204"/>
              </a:rPr>
              <a:t> 2015 </a:t>
            </a:r>
            <a:r>
              <a:rPr lang="en-US" sz="2400" dirty="0" err="1">
                <a:solidFill>
                  <a:schemeClr val="bg2">
                    <a:lumMod val="25000"/>
                  </a:schemeClr>
                </a:solidFill>
                <a:latin typeface="Open Sans Light" panose="020B0306030504020204"/>
              </a:rPr>
              <a:t>akan</a:t>
            </a:r>
            <a:r>
              <a:rPr lang="en-US" sz="2400" dirty="0">
                <a:solidFill>
                  <a:schemeClr val="bg2">
                    <a:lumMod val="25000"/>
                  </a:schemeClr>
                </a:solidFill>
                <a:latin typeface="Open Sans Light" panose="020B0306030504020204"/>
              </a:rPr>
              <a:t> </a:t>
            </a:r>
            <a:r>
              <a:rPr lang="en-US" sz="2400" dirty="0" err="1">
                <a:solidFill>
                  <a:schemeClr val="bg2">
                    <a:lumMod val="25000"/>
                  </a:schemeClr>
                </a:solidFill>
                <a:latin typeface="Open Sans Light" panose="020B0306030504020204"/>
              </a:rPr>
              <a:t>mengalami</a:t>
            </a:r>
            <a:r>
              <a:rPr lang="en-US" sz="2400" dirty="0">
                <a:solidFill>
                  <a:schemeClr val="bg2">
                    <a:lumMod val="25000"/>
                  </a:schemeClr>
                </a:solidFill>
                <a:latin typeface="Open Sans Light" panose="020B0306030504020204"/>
              </a:rPr>
              <a:t> </a:t>
            </a:r>
            <a:r>
              <a:rPr lang="en-US" sz="2400" dirty="0" err="1">
                <a:solidFill>
                  <a:schemeClr val="bg2">
                    <a:lumMod val="25000"/>
                  </a:schemeClr>
                </a:solidFill>
                <a:latin typeface="Open Sans Light" panose="020B0306030504020204"/>
              </a:rPr>
              <a:t>peningkatan</a:t>
            </a:r>
            <a:r>
              <a:rPr lang="en-US" sz="2400" dirty="0">
                <a:solidFill>
                  <a:schemeClr val="bg2">
                    <a:lumMod val="25000"/>
                  </a:schemeClr>
                </a:solidFill>
                <a:latin typeface="Open Sans Light" panose="020B0306030504020204"/>
              </a:rPr>
              <a:t> </a:t>
            </a:r>
            <a:r>
              <a:rPr lang="en-US" sz="2400" dirty="0" err="1">
                <a:solidFill>
                  <a:schemeClr val="bg2">
                    <a:lumMod val="25000"/>
                  </a:schemeClr>
                </a:solidFill>
                <a:latin typeface="Open Sans Light" panose="020B0306030504020204"/>
              </a:rPr>
              <a:t>menjadi</a:t>
            </a:r>
            <a:r>
              <a:rPr lang="en-US" sz="2400" dirty="0">
                <a:solidFill>
                  <a:schemeClr val="bg2">
                    <a:lumMod val="25000"/>
                  </a:schemeClr>
                </a:solidFill>
                <a:latin typeface="Open Sans Light" panose="020B0306030504020204"/>
              </a:rPr>
              <a:t> $ 48 </a:t>
            </a:r>
            <a:r>
              <a:rPr lang="en-US" sz="2400" dirty="0" err="1">
                <a:solidFill>
                  <a:schemeClr val="bg2">
                    <a:lumMod val="25000"/>
                  </a:schemeClr>
                </a:solidFill>
                <a:latin typeface="Open Sans Light" panose="020B0306030504020204"/>
              </a:rPr>
              <a:t>miliar</a:t>
            </a:r>
            <a:r>
              <a:rPr lang="en-US" sz="2400" dirty="0">
                <a:solidFill>
                  <a:schemeClr val="bg2">
                    <a:lumMod val="25000"/>
                  </a:schemeClr>
                </a:solidFill>
                <a:latin typeface="Open Sans Light" panose="020B0306030504020204"/>
              </a:rPr>
              <a:t> pada </a:t>
            </a:r>
            <a:r>
              <a:rPr lang="en-US" sz="2400" dirty="0" err="1">
                <a:solidFill>
                  <a:schemeClr val="bg2">
                    <a:lumMod val="25000"/>
                  </a:schemeClr>
                </a:solidFill>
                <a:latin typeface="Open Sans Light" panose="020B0306030504020204"/>
              </a:rPr>
              <a:t>tahun</a:t>
            </a:r>
            <a:r>
              <a:rPr lang="en-US" sz="2400" dirty="0">
                <a:solidFill>
                  <a:schemeClr val="bg2">
                    <a:lumMod val="25000"/>
                  </a:schemeClr>
                </a:solidFill>
                <a:latin typeface="Open Sans Light" panose="020B0306030504020204"/>
              </a:rPr>
              <a:t> 2025.</a:t>
            </a:r>
          </a:p>
          <a:p>
            <a:pPr algn="just"/>
            <a:endParaRPr lang="en-US" sz="2400" dirty="0">
              <a:solidFill>
                <a:schemeClr val="bg2">
                  <a:lumMod val="25000"/>
                </a:schemeClr>
              </a:solidFill>
              <a:latin typeface="Open Sans Light" panose="020B0306030504020204"/>
            </a:endParaRPr>
          </a:p>
          <a:p>
            <a:pPr algn="just"/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Open Sans Light" panose="020B0306030504020204"/>
                <a:ea typeface="Open Sans Light" panose="020B0306030504020204" pitchFamily="34" charset="0"/>
                <a:cs typeface="Open Sans Light" panose="020B0306030504020204" pitchFamily="34" charset="0"/>
              </a:rPr>
              <a:t>(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  <a:latin typeface="Open Sans Light" panose="020B0306030504020204"/>
                <a:ea typeface="Open Sans Light" panose="020B0306030504020204" pitchFamily="34" charset="0"/>
                <a:cs typeface="Open Sans Light" panose="020B0306030504020204" pitchFamily="34" charset="0"/>
              </a:rPr>
              <a:t>Sumber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Open Sans Light" panose="020B0306030504020204"/>
                <a:ea typeface="Open Sans Light" panose="020B0306030504020204" pitchFamily="34" charset="0"/>
                <a:cs typeface="Open Sans Light" panose="020B0306030504020204" pitchFamily="34" charset="0"/>
              </a:rPr>
              <a:t> : </a:t>
            </a:r>
            <a:r>
              <a:rPr lang="id-ID" dirty="0"/>
              <a:t>http://www.embedded-computing.com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Open Sans Light" panose="020B0306030504020204"/>
              </a:rPr>
              <a:t>)</a:t>
            </a:r>
            <a:endParaRPr lang="en-US" dirty="0">
              <a:solidFill>
                <a:schemeClr val="bg2">
                  <a:lumMod val="25000"/>
                </a:schemeClr>
              </a:solidFill>
              <a:latin typeface="Open Sans Light" panose="020B0306030504020204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85395" y="1855302"/>
            <a:ext cx="5785205" cy="31759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hape 54"/>
          <p:cNvSpPr txBox="1">
            <a:spLocks/>
          </p:cNvSpPr>
          <p:nvPr/>
        </p:nvSpPr>
        <p:spPr>
          <a:xfrm>
            <a:off x="-2" y="6303817"/>
            <a:ext cx="12102302" cy="554183"/>
          </a:xfrm>
          <a:prstGeom prst="rect">
            <a:avLst/>
          </a:prstGeom>
        </p:spPr>
        <p:txBody>
          <a:bodyPr vert="horz" lIns="91425" tIns="91425" rIns="91425" bIns="91425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1400" b="1" i="1" dirty="0" err="1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Implementasi</a:t>
            </a:r>
            <a:r>
              <a:rPr lang="en-US" sz="1400" b="1" i="1" dirty="0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 </a:t>
            </a:r>
            <a:r>
              <a:rPr lang="en-US" sz="1400" b="1" i="1" dirty="0" err="1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Kompresi</a:t>
            </a:r>
            <a:r>
              <a:rPr lang="en-US" sz="1400" b="1" i="1" dirty="0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 Adaptive </a:t>
            </a:r>
            <a:r>
              <a:rPr lang="en-US" sz="1400" b="1" i="1" dirty="0" err="1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Menggunakan</a:t>
            </a:r>
            <a:r>
              <a:rPr lang="en-US" sz="1400" b="1" i="1" dirty="0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 </a:t>
            </a:r>
            <a:r>
              <a:rPr lang="en-US" sz="1400" b="1" i="1" dirty="0" err="1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Metode</a:t>
            </a:r>
            <a:r>
              <a:rPr lang="en-US" sz="1400" b="1" i="1" dirty="0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 </a:t>
            </a:r>
            <a:r>
              <a:rPr lang="en-US" sz="1400" b="1" i="1" dirty="0" err="1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Heatshrink</a:t>
            </a:r>
            <a:r>
              <a:rPr lang="en-US" sz="1400" b="1" i="1" dirty="0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 </a:t>
            </a:r>
            <a:r>
              <a:rPr lang="en-US" sz="1400" b="1" i="1" dirty="0" err="1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Untuk</a:t>
            </a:r>
            <a:r>
              <a:rPr lang="en-US" sz="1400" b="1" i="1" dirty="0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 </a:t>
            </a:r>
            <a:r>
              <a:rPr lang="en-US" sz="1400" b="1" i="1" dirty="0" err="1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Pengiriman</a:t>
            </a:r>
            <a:r>
              <a:rPr lang="en-US" sz="1400" b="1" i="1" dirty="0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 Data pada Wireless Sensor Network </a:t>
            </a:r>
            <a:r>
              <a:rPr lang="en-US" sz="1400" b="1" i="1" dirty="0" err="1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Berbasis</a:t>
            </a:r>
            <a:r>
              <a:rPr lang="en-US" sz="1400" b="1" i="1" dirty="0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 Zigbee</a:t>
            </a:r>
            <a:endParaRPr lang="id" sz="1400" i="1" dirty="0">
              <a:solidFill>
                <a:schemeClr val="bg1">
                  <a:lumMod val="95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5158" y="0"/>
            <a:ext cx="2167142" cy="139625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C2A2072-CAFC-4BC5-B45F-B4A73D2EEDF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39" t="13203" r="7282" b="10214"/>
          <a:stretch/>
        </p:blipFill>
        <p:spPr>
          <a:xfrm>
            <a:off x="6149694" y="1642325"/>
            <a:ext cx="5917148" cy="386312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6853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248400"/>
            <a:ext cx="12192000" cy="609600"/>
          </a:xfrm>
          <a:prstGeom prst="rect">
            <a:avLst/>
          </a:prstGeom>
          <a:gradFill flip="none" rotWithShape="1">
            <a:gsLst>
              <a:gs pos="0">
                <a:srgbClr val="00CCFF"/>
              </a:gs>
              <a:gs pos="100000">
                <a:srgbClr val="009999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" y="6359237"/>
            <a:ext cx="12191999" cy="692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-2" y="653143"/>
            <a:ext cx="4611759" cy="858068"/>
          </a:xfrm>
          <a:solidFill>
            <a:srgbClr val="00808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" sz="4000" dirty="0">
                <a:solidFill>
                  <a:schemeClr val="bg1"/>
                </a:solidFill>
                <a:latin typeface="Bebas"/>
              </a:rPr>
              <a:t>Latar Belakang</a:t>
            </a:r>
            <a:endParaRPr lang="en-US" sz="4000" dirty="0">
              <a:solidFill>
                <a:schemeClr val="bg1"/>
              </a:solidFill>
              <a:latin typeface="Bebas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176787" y="2492427"/>
            <a:ext cx="5968291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 err="1">
                <a:solidFill>
                  <a:schemeClr val="bg2">
                    <a:lumMod val="25000"/>
                  </a:schemeClr>
                </a:solidFill>
                <a:latin typeface="Open Sans Light" panose="020B0306030504020204"/>
              </a:rPr>
              <a:t>Tantangan</a:t>
            </a:r>
            <a:r>
              <a:rPr lang="en-US" sz="2200" dirty="0">
                <a:solidFill>
                  <a:schemeClr val="bg2">
                    <a:lumMod val="25000"/>
                  </a:schemeClr>
                </a:solidFill>
                <a:latin typeface="Open Sans Light" panose="020B0306030504020204"/>
              </a:rPr>
              <a:t> </a:t>
            </a:r>
            <a:r>
              <a:rPr lang="en-US" sz="2200" i="1" dirty="0">
                <a:solidFill>
                  <a:schemeClr val="bg2">
                    <a:lumMod val="25000"/>
                  </a:schemeClr>
                </a:solidFill>
                <a:latin typeface="Open Sans Light" panose="020B0306030504020204"/>
              </a:rPr>
              <a:t>wireless sensor network </a:t>
            </a:r>
            <a:r>
              <a:rPr lang="en-US" sz="2200" dirty="0">
                <a:solidFill>
                  <a:schemeClr val="bg2">
                    <a:lumMod val="25000"/>
                  </a:schemeClr>
                </a:solidFill>
                <a:latin typeface="Open Sans Light" panose="020B0306030504020204"/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2">
                    <a:lumMod val="25000"/>
                  </a:schemeClr>
                </a:solidFill>
                <a:latin typeface="Open Sans Light" panose="020B0306030504020204"/>
              </a:rPr>
              <a:t>E</a:t>
            </a:r>
            <a:r>
              <a:rPr lang="id-ID" sz="2200" dirty="0">
                <a:solidFill>
                  <a:schemeClr val="bg2">
                    <a:lumMod val="25000"/>
                  </a:schemeClr>
                </a:solidFill>
                <a:latin typeface="Open Sans Light" panose="020B0306030504020204"/>
              </a:rPr>
              <a:t>fisiensi daya</a:t>
            </a:r>
            <a:endParaRPr lang="en-US" sz="2200" dirty="0">
              <a:solidFill>
                <a:schemeClr val="bg2">
                  <a:lumMod val="25000"/>
                </a:schemeClr>
              </a:solidFill>
              <a:latin typeface="Open Sans Light" panose="020B030603050402020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2">
                    <a:lumMod val="25000"/>
                  </a:schemeClr>
                </a:solidFill>
                <a:latin typeface="Open Sans Light" panose="020B0306030504020204"/>
              </a:rPr>
              <a:t>P</a:t>
            </a:r>
            <a:r>
              <a:rPr lang="id-ID" sz="2200" dirty="0">
                <a:solidFill>
                  <a:schemeClr val="bg2">
                    <a:lumMod val="25000"/>
                  </a:schemeClr>
                </a:solidFill>
                <a:latin typeface="Open Sans Light" panose="020B0306030504020204"/>
              </a:rPr>
              <a:t>engumpulan data</a:t>
            </a:r>
            <a:endParaRPr lang="en-US" sz="2200" dirty="0">
              <a:solidFill>
                <a:schemeClr val="bg2">
                  <a:lumMod val="25000"/>
                </a:schemeClr>
              </a:solidFill>
              <a:latin typeface="Open Sans Light" panose="020B030603050402020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2">
                    <a:lumMod val="25000"/>
                  </a:schemeClr>
                </a:solidFill>
                <a:latin typeface="Open Sans Light" panose="020B0306030504020204"/>
              </a:rPr>
              <a:t>J</a:t>
            </a:r>
            <a:r>
              <a:rPr lang="id-ID" sz="2200" dirty="0">
                <a:solidFill>
                  <a:schemeClr val="bg2">
                    <a:lumMod val="25000"/>
                  </a:schemeClr>
                </a:solidFill>
                <a:latin typeface="Open Sans Light" panose="020B0306030504020204"/>
              </a:rPr>
              <a:t>aringan</a:t>
            </a:r>
            <a:endParaRPr lang="en-US" sz="2200" dirty="0">
              <a:solidFill>
                <a:schemeClr val="bg2">
                  <a:lumMod val="25000"/>
                </a:schemeClr>
              </a:solidFill>
              <a:latin typeface="Open Sans Light" panose="020B030603050402020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2">
                    <a:lumMod val="25000"/>
                  </a:schemeClr>
                </a:solidFill>
                <a:latin typeface="Open Sans Light" panose="020B0306030504020204"/>
              </a:rPr>
              <a:t>S</a:t>
            </a:r>
            <a:r>
              <a:rPr lang="id-ID" sz="2200" dirty="0">
                <a:solidFill>
                  <a:schemeClr val="bg2">
                    <a:lumMod val="25000"/>
                  </a:schemeClr>
                </a:solidFill>
                <a:latin typeface="Open Sans Light" panose="020B0306030504020204"/>
              </a:rPr>
              <a:t>trategi penyebaran</a:t>
            </a:r>
            <a:endParaRPr lang="en-US" sz="2200" dirty="0">
              <a:solidFill>
                <a:schemeClr val="bg2">
                  <a:lumMod val="25000"/>
                </a:schemeClr>
              </a:solidFill>
              <a:latin typeface="Open Sans Light" panose="020B0306030504020204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015072" y="1993526"/>
            <a:ext cx="6130006" cy="337807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hape 54"/>
          <p:cNvSpPr txBox="1">
            <a:spLocks/>
          </p:cNvSpPr>
          <p:nvPr/>
        </p:nvSpPr>
        <p:spPr>
          <a:xfrm>
            <a:off x="-2" y="6303817"/>
            <a:ext cx="12102302" cy="554183"/>
          </a:xfrm>
          <a:prstGeom prst="rect">
            <a:avLst/>
          </a:prstGeom>
        </p:spPr>
        <p:txBody>
          <a:bodyPr vert="horz" lIns="91425" tIns="91425" rIns="91425" bIns="91425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1400" b="1" i="1" dirty="0" err="1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Implementasi</a:t>
            </a:r>
            <a:r>
              <a:rPr lang="en-US" sz="1400" b="1" i="1" dirty="0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 </a:t>
            </a:r>
            <a:r>
              <a:rPr lang="en-US" sz="1400" b="1" i="1" dirty="0" err="1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Kompresi</a:t>
            </a:r>
            <a:r>
              <a:rPr lang="en-US" sz="1400" b="1" i="1" dirty="0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 Adaptive </a:t>
            </a:r>
            <a:r>
              <a:rPr lang="en-US" sz="1400" b="1" i="1" dirty="0" err="1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Menggunakan</a:t>
            </a:r>
            <a:r>
              <a:rPr lang="en-US" sz="1400" b="1" i="1" dirty="0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 </a:t>
            </a:r>
            <a:r>
              <a:rPr lang="en-US" sz="1400" b="1" i="1" dirty="0" err="1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Metode</a:t>
            </a:r>
            <a:r>
              <a:rPr lang="en-US" sz="1400" b="1" i="1" dirty="0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 </a:t>
            </a:r>
            <a:r>
              <a:rPr lang="en-US" sz="1400" b="1" i="1" dirty="0" err="1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Heatshrink</a:t>
            </a:r>
            <a:r>
              <a:rPr lang="en-US" sz="1400" b="1" i="1" dirty="0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 </a:t>
            </a:r>
            <a:r>
              <a:rPr lang="en-US" sz="1400" b="1" i="1" dirty="0" err="1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Untuk</a:t>
            </a:r>
            <a:r>
              <a:rPr lang="en-US" sz="1400" b="1" i="1" dirty="0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 </a:t>
            </a:r>
            <a:r>
              <a:rPr lang="en-US" sz="1400" b="1" i="1" dirty="0" err="1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Pengiriman</a:t>
            </a:r>
            <a:r>
              <a:rPr lang="en-US" sz="1400" b="1" i="1" dirty="0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 Data pada Wireless Sensor Network </a:t>
            </a:r>
            <a:r>
              <a:rPr lang="en-US" sz="1400" b="1" i="1" dirty="0" err="1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Berbasis</a:t>
            </a:r>
            <a:r>
              <a:rPr lang="en-US" sz="1400" b="1" i="1" dirty="0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 Zigbee</a:t>
            </a:r>
            <a:endParaRPr lang="id" sz="1400" i="1" dirty="0">
              <a:solidFill>
                <a:schemeClr val="bg1">
                  <a:lumMod val="95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5158" y="0"/>
            <a:ext cx="2167142" cy="139625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E8091FA-459C-45F2-A00C-57471D7703C4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861" y="2227318"/>
            <a:ext cx="4411396" cy="2817300"/>
          </a:xfrm>
          <a:prstGeom prst="rect">
            <a:avLst/>
          </a:prstGeom>
          <a:noFill/>
          <a:effectLst>
            <a:glow rad="101600">
              <a:schemeClr val="tx1">
                <a:alpha val="60000"/>
              </a:schemeClr>
            </a:glo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AC29315-1DA9-4901-A50F-06035AD88C3B}"/>
              </a:ext>
            </a:extLst>
          </p:cNvPr>
          <p:cNvSpPr txBox="1"/>
          <p:nvPr/>
        </p:nvSpPr>
        <p:spPr>
          <a:xfrm>
            <a:off x="691909" y="5100035"/>
            <a:ext cx="3227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Ilustrasi</a:t>
            </a:r>
            <a:r>
              <a:rPr lang="en-US" dirty="0"/>
              <a:t> </a:t>
            </a:r>
            <a:r>
              <a:rPr lang="en-US" i="1" dirty="0"/>
              <a:t>wireless sensor network</a:t>
            </a:r>
          </a:p>
        </p:txBody>
      </p:sp>
    </p:spTree>
    <p:extLst>
      <p:ext uri="{BB962C8B-B14F-4D97-AF65-F5344CB8AC3E}">
        <p14:creationId xmlns:p14="http://schemas.microsoft.com/office/powerpoint/2010/main" val="3384152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248400"/>
            <a:ext cx="12192000" cy="609600"/>
          </a:xfrm>
          <a:prstGeom prst="rect">
            <a:avLst/>
          </a:prstGeom>
          <a:gradFill flip="none" rotWithShape="1">
            <a:gsLst>
              <a:gs pos="0">
                <a:srgbClr val="00CCFF"/>
              </a:gs>
              <a:gs pos="100000">
                <a:srgbClr val="009999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" y="6359237"/>
            <a:ext cx="12191999" cy="692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-2" y="653143"/>
            <a:ext cx="4611759" cy="858068"/>
          </a:xfrm>
          <a:solidFill>
            <a:srgbClr val="00808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" sz="4000" dirty="0">
                <a:solidFill>
                  <a:schemeClr val="bg1"/>
                </a:solidFill>
                <a:latin typeface="Bebas"/>
              </a:rPr>
              <a:t>Latar Belakang</a:t>
            </a:r>
            <a:endParaRPr lang="en-US" sz="4000" dirty="0">
              <a:solidFill>
                <a:schemeClr val="bg1"/>
              </a:solidFill>
              <a:latin typeface="Bebas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305877" y="3000257"/>
            <a:ext cx="73200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Open Sans Light" panose="020B0306030504020204"/>
              </a:rPr>
              <a:t>D</a:t>
            </a:r>
            <a:r>
              <a:rPr lang="id-ID" dirty="0">
                <a:solidFill>
                  <a:schemeClr val="bg2">
                    <a:lumMod val="25000"/>
                  </a:schemeClr>
                </a:solidFill>
                <a:latin typeface="Open Sans Light" panose="020B0306030504020204"/>
              </a:rPr>
              <a:t>ibutuhkan suatu managemen pengunaan paket yang baik untuk menghindari terjadinya buffer </a:t>
            </a:r>
            <a:r>
              <a:rPr lang="id-ID" i="1" dirty="0">
                <a:solidFill>
                  <a:schemeClr val="bg2">
                    <a:lumMod val="25000"/>
                  </a:schemeClr>
                </a:solidFill>
                <a:latin typeface="Open Sans Light" panose="020B0306030504020204"/>
              </a:rPr>
              <a:t>overflows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Open Sans Light" panose="020B0306030504020204"/>
              </a:rPr>
              <a:t> pada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  <a:latin typeface="Open Sans Light" panose="020B0306030504020204"/>
              </a:rPr>
              <a:t>saat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Open Sans Light" panose="020B0306030504020204"/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  <a:latin typeface="Open Sans Light" panose="020B0306030504020204"/>
              </a:rPr>
              <a:t>pengiriman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Open Sans Light" panose="020B0306030504020204"/>
              </a:rPr>
              <a:t> data</a:t>
            </a:r>
            <a:endParaRPr lang="en-US" sz="2800" i="1" dirty="0">
              <a:solidFill>
                <a:schemeClr val="bg2">
                  <a:lumMod val="25000"/>
                </a:schemeClr>
              </a:solidFill>
              <a:latin typeface="Open Sans Light" panose="020B0306030504020204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855304" y="2778355"/>
            <a:ext cx="8176592" cy="18288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hape 54"/>
          <p:cNvSpPr txBox="1">
            <a:spLocks/>
          </p:cNvSpPr>
          <p:nvPr/>
        </p:nvSpPr>
        <p:spPr>
          <a:xfrm>
            <a:off x="-2" y="6303817"/>
            <a:ext cx="12102302" cy="554183"/>
          </a:xfrm>
          <a:prstGeom prst="rect">
            <a:avLst/>
          </a:prstGeom>
        </p:spPr>
        <p:txBody>
          <a:bodyPr vert="horz" lIns="91425" tIns="91425" rIns="91425" bIns="91425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1400" b="1" i="1" dirty="0" err="1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Implementasi</a:t>
            </a:r>
            <a:r>
              <a:rPr lang="en-US" sz="1400" b="1" i="1" dirty="0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 </a:t>
            </a:r>
            <a:r>
              <a:rPr lang="en-US" sz="1400" b="1" i="1" dirty="0" err="1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Kompresi</a:t>
            </a:r>
            <a:r>
              <a:rPr lang="en-US" sz="1400" b="1" i="1" dirty="0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 Adaptive </a:t>
            </a:r>
            <a:r>
              <a:rPr lang="en-US" sz="1400" b="1" i="1" dirty="0" err="1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Menggunakan</a:t>
            </a:r>
            <a:r>
              <a:rPr lang="en-US" sz="1400" b="1" i="1" dirty="0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 </a:t>
            </a:r>
            <a:r>
              <a:rPr lang="en-US" sz="1400" b="1" i="1" dirty="0" err="1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Metode</a:t>
            </a:r>
            <a:r>
              <a:rPr lang="en-US" sz="1400" b="1" i="1" dirty="0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 </a:t>
            </a:r>
            <a:r>
              <a:rPr lang="en-US" sz="1400" b="1" i="1" dirty="0" err="1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Heatshrink</a:t>
            </a:r>
            <a:r>
              <a:rPr lang="en-US" sz="1400" b="1" i="1" dirty="0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 </a:t>
            </a:r>
            <a:r>
              <a:rPr lang="en-US" sz="1400" b="1" i="1" dirty="0" err="1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Untuk</a:t>
            </a:r>
            <a:r>
              <a:rPr lang="en-US" sz="1400" b="1" i="1" dirty="0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 </a:t>
            </a:r>
            <a:r>
              <a:rPr lang="en-US" sz="1400" b="1" i="1" dirty="0" err="1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Pengiriman</a:t>
            </a:r>
            <a:r>
              <a:rPr lang="en-US" sz="1400" b="1" i="1" dirty="0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 Data pada Wireless Sensor Network </a:t>
            </a:r>
            <a:r>
              <a:rPr lang="en-US" sz="1400" b="1" i="1" dirty="0" err="1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Berbasis</a:t>
            </a:r>
            <a:r>
              <a:rPr lang="en-US" sz="1400" b="1" i="1" dirty="0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 Zigbee</a:t>
            </a:r>
            <a:endParaRPr lang="id" sz="1400" i="1" dirty="0">
              <a:solidFill>
                <a:schemeClr val="bg1">
                  <a:lumMod val="95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5158" y="0"/>
            <a:ext cx="2167142" cy="1396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300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248400"/>
            <a:ext cx="12192000" cy="609600"/>
          </a:xfrm>
          <a:prstGeom prst="rect">
            <a:avLst/>
          </a:prstGeom>
          <a:gradFill flip="none" rotWithShape="1">
            <a:gsLst>
              <a:gs pos="0">
                <a:srgbClr val="00CCFF"/>
              </a:gs>
              <a:gs pos="100000">
                <a:srgbClr val="009999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" y="6359237"/>
            <a:ext cx="12191999" cy="692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-2" y="653143"/>
            <a:ext cx="4611759" cy="858068"/>
          </a:xfrm>
          <a:solidFill>
            <a:srgbClr val="00808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" sz="4000" dirty="0">
                <a:solidFill>
                  <a:schemeClr val="bg1"/>
                </a:solidFill>
                <a:latin typeface="Bebas"/>
              </a:rPr>
              <a:t>Rumusan Masalah</a:t>
            </a:r>
            <a:endParaRPr lang="en-US" sz="4000" dirty="0">
              <a:solidFill>
                <a:schemeClr val="bg1"/>
              </a:solidFill>
              <a:latin typeface="Bebas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705232" y="1903996"/>
            <a:ext cx="880804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+mj-lt"/>
              <a:buAutoNum type="arabicPeriod"/>
            </a:pPr>
            <a:r>
              <a:rPr lang="id-ID" dirty="0">
                <a:solidFill>
                  <a:srgbClr val="595959"/>
                </a:solidFill>
                <a:latin typeface="Open Sans Light" panose="020B0306030504020204"/>
              </a:rPr>
              <a:t>Bagaimana cara menentukan level kompresi data?</a:t>
            </a:r>
            <a:endParaRPr lang="en-US" dirty="0">
              <a:solidFill>
                <a:srgbClr val="595959"/>
              </a:solidFill>
              <a:latin typeface="Open Sans Light" panose="020B0306030504020204"/>
            </a:endParaRPr>
          </a:p>
          <a:p>
            <a:pPr marL="342900" indent="-342900" algn="just">
              <a:buFont typeface="+mj-lt"/>
              <a:buAutoNum type="arabicPeriod"/>
            </a:pPr>
            <a:endParaRPr lang="en-US" dirty="0">
              <a:solidFill>
                <a:srgbClr val="595959"/>
              </a:solidFill>
              <a:latin typeface="Open Sans Light" panose="020B0306030504020204"/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id-ID" dirty="0">
                <a:solidFill>
                  <a:srgbClr val="595959"/>
                </a:solidFill>
                <a:latin typeface="Open Sans Light" panose="020B0306030504020204"/>
              </a:rPr>
              <a:t>Bagaimana metode yang digunakan dalam pengiriman data pada proto</a:t>
            </a:r>
            <a:r>
              <a:rPr lang="en-US" dirty="0">
                <a:solidFill>
                  <a:srgbClr val="595959"/>
                </a:solidFill>
                <a:latin typeface="Open Sans Light" panose="020B0306030504020204"/>
              </a:rPr>
              <a:t>k</a:t>
            </a:r>
            <a:r>
              <a:rPr lang="id-ID" dirty="0">
                <a:solidFill>
                  <a:srgbClr val="595959"/>
                </a:solidFill>
                <a:latin typeface="Open Sans Light" panose="020B0306030504020204"/>
              </a:rPr>
              <a:t>ol ZigBee?</a:t>
            </a:r>
            <a:endParaRPr lang="en-US" dirty="0">
              <a:solidFill>
                <a:srgbClr val="595959"/>
              </a:solidFill>
              <a:latin typeface="Open Sans Light" panose="020B0306030504020204"/>
            </a:endParaRPr>
          </a:p>
          <a:p>
            <a:pPr marL="342900" indent="-342900" algn="just">
              <a:buFont typeface="+mj-lt"/>
              <a:buAutoNum type="arabicPeriod"/>
            </a:pPr>
            <a:endParaRPr lang="en-US" dirty="0">
              <a:solidFill>
                <a:srgbClr val="595959"/>
              </a:solidFill>
              <a:latin typeface="Open Sans Light" panose="020B0306030504020204"/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en-US" dirty="0" err="1">
                <a:solidFill>
                  <a:srgbClr val="595959"/>
                </a:solidFill>
                <a:latin typeface="Open Sans Light" panose="020B0306030504020204"/>
              </a:rPr>
              <a:t>Bagaimana</a:t>
            </a:r>
            <a:r>
              <a:rPr lang="en-US" dirty="0">
                <a:solidFill>
                  <a:srgbClr val="595959"/>
                </a:solidFill>
                <a:latin typeface="Open Sans Light" panose="020B0306030504020204"/>
              </a:rPr>
              <a:t> </a:t>
            </a:r>
            <a:r>
              <a:rPr lang="en-US" dirty="0" err="1">
                <a:solidFill>
                  <a:srgbClr val="595959"/>
                </a:solidFill>
                <a:latin typeface="Open Sans Light" panose="020B0306030504020204"/>
              </a:rPr>
              <a:t>tingkat</a:t>
            </a:r>
            <a:r>
              <a:rPr lang="en-US" dirty="0">
                <a:solidFill>
                  <a:srgbClr val="595959"/>
                </a:solidFill>
                <a:latin typeface="Open Sans Light" panose="020B0306030504020204"/>
              </a:rPr>
              <a:t> </a:t>
            </a:r>
            <a:r>
              <a:rPr lang="en-US" dirty="0" err="1">
                <a:solidFill>
                  <a:srgbClr val="595959"/>
                </a:solidFill>
                <a:latin typeface="Open Sans Light" panose="020B0306030504020204"/>
              </a:rPr>
              <a:t>efisiensi</a:t>
            </a:r>
            <a:r>
              <a:rPr lang="en-US" dirty="0">
                <a:solidFill>
                  <a:srgbClr val="595959"/>
                </a:solidFill>
                <a:latin typeface="Open Sans Light" panose="020B0306030504020204"/>
              </a:rPr>
              <a:t> </a:t>
            </a:r>
            <a:r>
              <a:rPr lang="en-US" dirty="0" err="1">
                <a:solidFill>
                  <a:srgbClr val="595959"/>
                </a:solidFill>
                <a:latin typeface="Open Sans Light" panose="020B0306030504020204"/>
              </a:rPr>
              <a:t>dari</a:t>
            </a:r>
            <a:r>
              <a:rPr lang="en-US" dirty="0">
                <a:solidFill>
                  <a:srgbClr val="595959"/>
                </a:solidFill>
                <a:latin typeface="Open Sans Light" panose="020B0306030504020204"/>
              </a:rPr>
              <a:t> </a:t>
            </a:r>
            <a:r>
              <a:rPr lang="en-US" dirty="0" err="1">
                <a:solidFill>
                  <a:srgbClr val="595959"/>
                </a:solidFill>
                <a:latin typeface="Open Sans Light" panose="020B0306030504020204"/>
              </a:rPr>
              <a:t>sistem</a:t>
            </a:r>
            <a:r>
              <a:rPr lang="en-US" dirty="0">
                <a:solidFill>
                  <a:srgbClr val="595959"/>
                </a:solidFill>
                <a:latin typeface="Open Sans Light" panose="020B0306030504020204"/>
              </a:rPr>
              <a:t> yang </a:t>
            </a:r>
            <a:r>
              <a:rPr lang="en-US" dirty="0" err="1">
                <a:solidFill>
                  <a:srgbClr val="595959"/>
                </a:solidFill>
                <a:latin typeface="Open Sans Light" panose="020B0306030504020204"/>
              </a:rPr>
              <a:t>dibangun</a:t>
            </a:r>
            <a:r>
              <a:rPr lang="en-US" dirty="0">
                <a:solidFill>
                  <a:srgbClr val="595959"/>
                </a:solidFill>
                <a:latin typeface="Open Sans Light" panose="020B0306030504020204"/>
              </a:rPr>
              <a:t> </a:t>
            </a:r>
            <a:r>
              <a:rPr lang="en-US" dirty="0" err="1">
                <a:solidFill>
                  <a:srgbClr val="595959"/>
                </a:solidFill>
                <a:latin typeface="Open Sans Light" panose="020B0306030504020204"/>
              </a:rPr>
              <a:t>dapat</a:t>
            </a:r>
            <a:r>
              <a:rPr lang="en-US" dirty="0">
                <a:solidFill>
                  <a:srgbClr val="595959"/>
                </a:solidFill>
                <a:latin typeface="Open Sans Light" panose="020B0306030504020204"/>
              </a:rPr>
              <a:t> </a:t>
            </a:r>
            <a:r>
              <a:rPr lang="en-US" dirty="0" err="1">
                <a:solidFill>
                  <a:srgbClr val="595959"/>
                </a:solidFill>
                <a:latin typeface="Open Sans Light" panose="020B0306030504020204"/>
              </a:rPr>
              <a:t>diukur</a:t>
            </a:r>
            <a:r>
              <a:rPr lang="en-US" dirty="0">
                <a:solidFill>
                  <a:srgbClr val="595959"/>
                </a:solidFill>
                <a:latin typeface="Open Sans Light" panose="020B0306030504020204"/>
              </a:rPr>
              <a:t>?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484244" y="1789043"/>
            <a:ext cx="9250018" cy="387515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hape 54"/>
          <p:cNvSpPr txBox="1">
            <a:spLocks/>
          </p:cNvSpPr>
          <p:nvPr/>
        </p:nvSpPr>
        <p:spPr>
          <a:xfrm>
            <a:off x="-2" y="6303817"/>
            <a:ext cx="12102302" cy="554183"/>
          </a:xfrm>
          <a:prstGeom prst="rect">
            <a:avLst/>
          </a:prstGeom>
        </p:spPr>
        <p:txBody>
          <a:bodyPr vert="horz" lIns="91425" tIns="91425" rIns="91425" bIns="91425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1400" b="1" i="1" dirty="0" err="1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Implementasi</a:t>
            </a:r>
            <a:r>
              <a:rPr lang="en-US" sz="1400" b="1" i="1" dirty="0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 </a:t>
            </a:r>
            <a:r>
              <a:rPr lang="en-US" sz="1400" b="1" i="1" dirty="0" err="1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Kompresi</a:t>
            </a:r>
            <a:r>
              <a:rPr lang="en-US" sz="1400" b="1" i="1" dirty="0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 Adaptive </a:t>
            </a:r>
            <a:r>
              <a:rPr lang="en-US" sz="1400" b="1" i="1" dirty="0" err="1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Menggunakan</a:t>
            </a:r>
            <a:r>
              <a:rPr lang="en-US" sz="1400" b="1" i="1" dirty="0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 </a:t>
            </a:r>
            <a:r>
              <a:rPr lang="en-US" sz="1400" b="1" i="1" dirty="0" err="1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Metode</a:t>
            </a:r>
            <a:r>
              <a:rPr lang="en-US" sz="1400" b="1" i="1" dirty="0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 </a:t>
            </a:r>
            <a:r>
              <a:rPr lang="en-US" sz="1400" b="1" i="1" dirty="0" err="1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Heatshrink</a:t>
            </a:r>
            <a:r>
              <a:rPr lang="en-US" sz="1400" b="1" i="1" dirty="0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 </a:t>
            </a:r>
            <a:r>
              <a:rPr lang="en-US" sz="1400" b="1" i="1" dirty="0" err="1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Untuk</a:t>
            </a:r>
            <a:r>
              <a:rPr lang="en-US" sz="1400" b="1" i="1" dirty="0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 </a:t>
            </a:r>
            <a:r>
              <a:rPr lang="en-US" sz="1400" b="1" i="1" dirty="0" err="1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Pengiriman</a:t>
            </a:r>
            <a:r>
              <a:rPr lang="en-US" sz="1400" b="1" i="1" dirty="0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 Data pada Wireless Sensor Network </a:t>
            </a:r>
            <a:r>
              <a:rPr lang="en-US" sz="1400" b="1" i="1" dirty="0" err="1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Berbasis</a:t>
            </a:r>
            <a:r>
              <a:rPr lang="en-US" sz="1400" b="1" i="1" dirty="0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 Zigbee</a:t>
            </a:r>
            <a:endParaRPr lang="id" sz="1400" i="1" dirty="0">
              <a:solidFill>
                <a:schemeClr val="bg1">
                  <a:lumMod val="95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5158" y="0"/>
            <a:ext cx="2167142" cy="1396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100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248400"/>
            <a:ext cx="12192000" cy="609600"/>
          </a:xfrm>
          <a:prstGeom prst="rect">
            <a:avLst/>
          </a:prstGeom>
          <a:gradFill flip="none" rotWithShape="1">
            <a:gsLst>
              <a:gs pos="0">
                <a:srgbClr val="00CCFF"/>
              </a:gs>
              <a:gs pos="100000">
                <a:srgbClr val="009999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" y="6359237"/>
            <a:ext cx="12191999" cy="692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-2" y="653143"/>
            <a:ext cx="4611759" cy="858068"/>
          </a:xfrm>
          <a:solidFill>
            <a:srgbClr val="00808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" sz="4000" dirty="0">
                <a:solidFill>
                  <a:schemeClr val="bg1"/>
                </a:solidFill>
                <a:latin typeface="Bebas"/>
              </a:rPr>
              <a:t>Batasan Masalah</a:t>
            </a:r>
            <a:endParaRPr lang="en-US" sz="4000" dirty="0">
              <a:solidFill>
                <a:schemeClr val="bg1"/>
              </a:solidFill>
              <a:latin typeface="Bebas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717970" y="1951672"/>
            <a:ext cx="8756059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>
              <a:buFont typeface="+mj-lt"/>
              <a:buAutoNum type="arabicPeriod"/>
            </a:pPr>
            <a:r>
              <a:rPr lang="en-US" dirty="0" err="1">
                <a:solidFill>
                  <a:srgbClr val="595959"/>
                </a:solidFill>
                <a:latin typeface="Open Sans Light" panose="020B0306030504020204"/>
              </a:rPr>
              <a:t>Mengunakan</a:t>
            </a:r>
            <a:r>
              <a:rPr lang="en-US" dirty="0">
                <a:solidFill>
                  <a:srgbClr val="595959"/>
                </a:solidFill>
                <a:latin typeface="Open Sans Light" panose="020B0306030504020204"/>
              </a:rPr>
              <a:t> </a:t>
            </a:r>
            <a:r>
              <a:rPr lang="en-US" dirty="0" err="1">
                <a:solidFill>
                  <a:srgbClr val="595959"/>
                </a:solidFill>
                <a:latin typeface="Open Sans Light" panose="020B0306030504020204"/>
              </a:rPr>
              <a:t>mikrokontroler</a:t>
            </a:r>
            <a:r>
              <a:rPr lang="en-US" dirty="0">
                <a:solidFill>
                  <a:srgbClr val="595959"/>
                </a:solidFill>
                <a:latin typeface="Open Sans Light" panose="020B0306030504020204"/>
              </a:rPr>
              <a:t> Arduino Mega dan Arduino Uno.</a:t>
            </a:r>
          </a:p>
          <a:p>
            <a:pPr marL="342900" lvl="0" indent="-342900" algn="just">
              <a:buFont typeface="+mj-lt"/>
              <a:buAutoNum type="arabicPeriod"/>
            </a:pPr>
            <a:endParaRPr lang="en-US" dirty="0">
              <a:solidFill>
                <a:srgbClr val="595959"/>
              </a:solidFill>
              <a:latin typeface="Open Sans Light" panose="020B0306030504020204"/>
            </a:endParaRPr>
          </a:p>
          <a:p>
            <a:pPr marL="342900" lvl="0" indent="-342900" algn="just">
              <a:buFont typeface="+mj-lt"/>
              <a:buAutoNum type="arabicPeriod"/>
            </a:pPr>
            <a:r>
              <a:rPr lang="en-US" dirty="0" err="1">
                <a:solidFill>
                  <a:srgbClr val="595959"/>
                </a:solidFill>
                <a:latin typeface="Open Sans Light" panose="020B0306030504020204"/>
              </a:rPr>
              <a:t>Komunikasi</a:t>
            </a:r>
            <a:r>
              <a:rPr lang="en-US" dirty="0">
                <a:solidFill>
                  <a:srgbClr val="595959"/>
                </a:solidFill>
                <a:latin typeface="Open Sans Light" panose="020B0306030504020204"/>
              </a:rPr>
              <a:t> </a:t>
            </a:r>
            <a:r>
              <a:rPr lang="en-US" dirty="0" err="1">
                <a:solidFill>
                  <a:srgbClr val="595959"/>
                </a:solidFill>
                <a:latin typeface="Open Sans Light" panose="020B0306030504020204"/>
              </a:rPr>
              <a:t>nirkabel</a:t>
            </a:r>
            <a:r>
              <a:rPr lang="en-US" dirty="0">
                <a:solidFill>
                  <a:srgbClr val="595959"/>
                </a:solidFill>
                <a:latin typeface="Open Sans Light" panose="020B0306030504020204"/>
              </a:rPr>
              <a:t> </a:t>
            </a:r>
            <a:r>
              <a:rPr lang="en-US" dirty="0" err="1">
                <a:solidFill>
                  <a:srgbClr val="595959"/>
                </a:solidFill>
                <a:latin typeface="Open Sans Light" panose="020B0306030504020204"/>
              </a:rPr>
              <a:t>menggunakan</a:t>
            </a:r>
            <a:r>
              <a:rPr lang="en-US" dirty="0">
                <a:solidFill>
                  <a:srgbClr val="595959"/>
                </a:solidFill>
                <a:latin typeface="Open Sans Light" panose="020B0306030504020204"/>
              </a:rPr>
              <a:t> </a:t>
            </a:r>
            <a:r>
              <a:rPr lang="en-US" dirty="0" err="1">
                <a:solidFill>
                  <a:srgbClr val="595959"/>
                </a:solidFill>
                <a:latin typeface="Open Sans Light" panose="020B0306030504020204"/>
              </a:rPr>
              <a:t>protokol</a:t>
            </a:r>
            <a:r>
              <a:rPr lang="en-US" dirty="0">
                <a:solidFill>
                  <a:srgbClr val="595959"/>
                </a:solidFill>
                <a:latin typeface="Open Sans Light" panose="020B0306030504020204"/>
              </a:rPr>
              <a:t> ZigBee</a:t>
            </a:r>
          </a:p>
          <a:p>
            <a:pPr marL="342900" lvl="0" indent="-342900" algn="just">
              <a:buFont typeface="+mj-lt"/>
              <a:buAutoNum type="arabicPeriod"/>
            </a:pPr>
            <a:endParaRPr lang="en-US" dirty="0">
              <a:solidFill>
                <a:srgbClr val="595959"/>
              </a:solidFill>
              <a:latin typeface="Open Sans Light" panose="020B0306030504020204"/>
            </a:endParaRPr>
          </a:p>
          <a:p>
            <a:pPr marL="342900" lvl="0" indent="-342900" algn="just">
              <a:buFont typeface="+mj-lt"/>
              <a:buAutoNum type="arabicPeriod"/>
            </a:pPr>
            <a:r>
              <a:rPr lang="en-US" dirty="0" err="1">
                <a:solidFill>
                  <a:srgbClr val="595959"/>
                </a:solidFill>
                <a:latin typeface="Open Sans Light" panose="020B0306030504020204"/>
              </a:rPr>
              <a:t>Menggunakan</a:t>
            </a:r>
            <a:r>
              <a:rPr lang="en-US" dirty="0">
                <a:solidFill>
                  <a:srgbClr val="595959"/>
                </a:solidFill>
                <a:latin typeface="Open Sans Light" panose="020B0306030504020204"/>
              </a:rPr>
              <a:t> </a:t>
            </a:r>
            <a:r>
              <a:rPr lang="en-US" dirty="0" err="1">
                <a:solidFill>
                  <a:srgbClr val="595959"/>
                </a:solidFill>
                <a:latin typeface="Open Sans Light" panose="020B0306030504020204"/>
              </a:rPr>
              <a:t>algoritma</a:t>
            </a:r>
            <a:r>
              <a:rPr lang="en-US" dirty="0">
                <a:solidFill>
                  <a:srgbClr val="595959"/>
                </a:solidFill>
                <a:latin typeface="Open Sans Light" panose="020B0306030504020204"/>
              </a:rPr>
              <a:t> </a:t>
            </a:r>
            <a:r>
              <a:rPr lang="en-US" dirty="0" err="1">
                <a:solidFill>
                  <a:srgbClr val="595959"/>
                </a:solidFill>
                <a:latin typeface="Open Sans Light" panose="020B0306030504020204"/>
              </a:rPr>
              <a:t>Heatshrink</a:t>
            </a:r>
            <a:r>
              <a:rPr lang="en-US" dirty="0">
                <a:solidFill>
                  <a:srgbClr val="595959"/>
                </a:solidFill>
                <a:latin typeface="Open Sans Light" panose="020B0306030504020204"/>
              </a:rPr>
              <a:t> </a:t>
            </a:r>
            <a:r>
              <a:rPr lang="en-US" dirty="0" err="1">
                <a:solidFill>
                  <a:srgbClr val="595959"/>
                </a:solidFill>
                <a:latin typeface="Open Sans Light" panose="020B0306030504020204"/>
              </a:rPr>
              <a:t>untuk</a:t>
            </a:r>
            <a:r>
              <a:rPr lang="en-US" dirty="0">
                <a:solidFill>
                  <a:srgbClr val="595959"/>
                </a:solidFill>
                <a:latin typeface="Open Sans Light" panose="020B0306030504020204"/>
              </a:rPr>
              <a:t> </a:t>
            </a:r>
            <a:r>
              <a:rPr lang="en-US" dirty="0" err="1">
                <a:solidFill>
                  <a:srgbClr val="595959"/>
                </a:solidFill>
                <a:latin typeface="Open Sans Light" panose="020B0306030504020204"/>
              </a:rPr>
              <a:t>melakukan</a:t>
            </a:r>
            <a:r>
              <a:rPr lang="en-US" dirty="0">
                <a:solidFill>
                  <a:srgbClr val="595959"/>
                </a:solidFill>
                <a:latin typeface="Open Sans Light" panose="020B0306030504020204"/>
              </a:rPr>
              <a:t> </a:t>
            </a:r>
            <a:r>
              <a:rPr lang="en-US" dirty="0" err="1">
                <a:solidFill>
                  <a:srgbClr val="595959"/>
                </a:solidFill>
                <a:latin typeface="Open Sans Light" panose="020B0306030504020204"/>
              </a:rPr>
              <a:t>kompresi</a:t>
            </a:r>
            <a:r>
              <a:rPr lang="en-US" dirty="0">
                <a:solidFill>
                  <a:srgbClr val="595959"/>
                </a:solidFill>
                <a:latin typeface="Open Sans Light" panose="020B0306030504020204"/>
              </a:rPr>
              <a:t> dan </a:t>
            </a:r>
            <a:r>
              <a:rPr lang="en-US" dirty="0" err="1">
                <a:solidFill>
                  <a:srgbClr val="595959"/>
                </a:solidFill>
                <a:latin typeface="Open Sans Light" panose="020B0306030504020204"/>
              </a:rPr>
              <a:t>dekompresi</a:t>
            </a:r>
            <a:r>
              <a:rPr lang="en-US" dirty="0">
                <a:solidFill>
                  <a:srgbClr val="595959"/>
                </a:solidFill>
                <a:latin typeface="Open Sans Light" panose="020B0306030504020204"/>
              </a:rPr>
              <a:t> data</a:t>
            </a:r>
            <a:r>
              <a:rPr lang="id-ID" i="1" dirty="0">
                <a:solidFill>
                  <a:srgbClr val="595959"/>
                </a:solidFill>
                <a:latin typeface="Open Sans Light" panose="020B0306030504020204"/>
              </a:rPr>
              <a:t>.</a:t>
            </a:r>
            <a:endParaRPr lang="en-US" i="1" dirty="0">
              <a:solidFill>
                <a:srgbClr val="595959"/>
              </a:solidFill>
              <a:latin typeface="Open Sans Light" panose="020B0306030504020204"/>
            </a:endParaRPr>
          </a:p>
          <a:p>
            <a:pPr marL="342900" lvl="0" indent="-342900" algn="just">
              <a:buFont typeface="+mj-lt"/>
              <a:buAutoNum type="arabicPeriod"/>
            </a:pPr>
            <a:endParaRPr lang="en-US" dirty="0">
              <a:solidFill>
                <a:srgbClr val="595959"/>
              </a:solidFill>
              <a:latin typeface="Open Sans Light" panose="020B0306030504020204"/>
            </a:endParaRPr>
          </a:p>
          <a:p>
            <a:pPr marL="342900" lvl="0" indent="-342900" algn="just">
              <a:buFont typeface="+mj-lt"/>
              <a:buAutoNum type="arabicPeriod"/>
            </a:pPr>
            <a:r>
              <a:rPr lang="en-US" dirty="0" err="1">
                <a:solidFill>
                  <a:srgbClr val="595959"/>
                </a:solidFill>
                <a:latin typeface="Open Sans Light" panose="020B0306030504020204"/>
              </a:rPr>
              <a:t>Algoritma</a:t>
            </a:r>
            <a:r>
              <a:rPr lang="en-US" dirty="0">
                <a:solidFill>
                  <a:srgbClr val="595959"/>
                </a:solidFill>
                <a:latin typeface="Open Sans Light" panose="020B0306030504020204"/>
              </a:rPr>
              <a:t> </a:t>
            </a:r>
            <a:r>
              <a:rPr lang="en-US" dirty="0" err="1">
                <a:solidFill>
                  <a:srgbClr val="595959"/>
                </a:solidFill>
                <a:latin typeface="Open Sans Light" panose="020B0306030504020204"/>
              </a:rPr>
              <a:t>Heatshrink</a:t>
            </a:r>
            <a:r>
              <a:rPr lang="en-US" dirty="0">
                <a:solidFill>
                  <a:srgbClr val="595959"/>
                </a:solidFill>
                <a:latin typeface="Open Sans Light" panose="020B0306030504020204"/>
              </a:rPr>
              <a:t> </a:t>
            </a:r>
            <a:r>
              <a:rPr lang="en-US" dirty="0" err="1">
                <a:solidFill>
                  <a:srgbClr val="595959"/>
                </a:solidFill>
                <a:latin typeface="Open Sans Light" panose="020B0306030504020204"/>
              </a:rPr>
              <a:t>dibuat</a:t>
            </a:r>
            <a:r>
              <a:rPr lang="en-US" dirty="0">
                <a:solidFill>
                  <a:srgbClr val="595959"/>
                </a:solidFill>
                <a:latin typeface="Open Sans Light" panose="020B0306030504020204"/>
              </a:rPr>
              <a:t> </a:t>
            </a:r>
            <a:r>
              <a:rPr lang="en-US" dirty="0" err="1">
                <a:solidFill>
                  <a:srgbClr val="595959"/>
                </a:solidFill>
                <a:latin typeface="Open Sans Light" panose="020B0306030504020204"/>
              </a:rPr>
              <a:t>dalam</a:t>
            </a:r>
            <a:r>
              <a:rPr lang="en-US" dirty="0">
                <a:solidFill>
                  <a:srgbClr val="595959"/>
                </a:solidFill>
                <a:latin typeface="Open Sans Light" panose="020B0306030504020204"/>
              </a:rPr>
              <a:t> </a:t>
            </a:r>
            <a:r>
              <a:rPr lang="en-US" dirty="0" err="1">
                <a:solidFill>
                  <a:srgbClr val="595959"/>
                </a:solidFill>
                <a:latin typeface="Open Sans Light" panose="020B0306030504020204"/>
              </a:rPr>
              <a:t>bahasa</a:t>
            </a:r>
            <a:r>
              <a:rPr lang="en-US" dirty="0">
                <a:solidFill>
                  <a:srgbClr val="595959"/>
                </a:solidFill>
                <a:latin typeface="Open Sans Light" panose="020B0306030504020204"/>
              </a:rPr>
              <a:t> </a:t>
            </a:r>
            <a:r>
              <a:rPr lang="en-US" dirty="0" err="1">
                <a:solidFill>
                  <a:srgbClr val="595959"/>
                </a:solidFill>
                <a:latin typeface="Open Sans Light" panose="020B0306030504020204"/>
              </a:rPr>
              <a:t>pemrograman</a:t>
            </a:r>
            <a:r>
              <a:rPr lang="en-US" dirty="0">
                <a:solidFill>
                  <a:srgbClr val="595959"/>
                </a:solidFill>
                <a:latin typeface="Open Sans Light" panose="020B0306030504020204"/>
              </a:rPr>
              <a:t> C</a:t>
            </a:r>
            <a:r>
              <a:rPr lang="id-ID" dirty="0">
                <a:solidFill>
                  <a:srgbClr val="595959"/>
                </a:solidFill>
                <a:latin typeface="Open Sans Light" panose="020B0306030504020204"/>
              </a:rPr>
              <a:t>.</a:t>
            </a:r>
            <a:endParaRPr lang="en-US" dirty="0">
              <a:solidFill>
                <a:srgbClr val="595959"/>
              </a:solidFill>
              <a:latin typeface="Open Sans Light" panose="020B0306030504020204"/>
            </a:endParaRPr>
          </a:p>
          <a:p>
            <a:pPr marL="342900" lvl="0" indent="-342900" algn="just">
              <a:buFont typeface="+mj-lt"/>
              <a:buAutoNum type="arabicPeriod"/>
            </a:pPr>
            <a:endParaRPr lang="en-US" dirty="0">
              <a:solidFill>
                <a:srgbClr val="595959"/>
              </a:solidFill>
              <a:latin typeface="Open Sans Light" panose="020B0306030504020204"/>
            </a:endParaRPr>
          </a:p>
          <a:p>
            <a:pPr marL="342900" lvl="0" indent="-342900" algn="just">
              <a:buFont typeface="+mj-lt"/>
              <a:buAutoNum type="arabicPeriod"/>
            </a:pPr>
            <a:r>
              <a:rPr lang="en-US" dirty="0">
                <a:solidFill>
                  <a:srgbClr val="595959"/>
                </a:solidFill>
                <a:latin typeface="Open Sans Light" panose="020B0306030504020204"/>
              </a:rPr>
              <a:t>Data uji </a:t>
            </a:r>
            <a:r>
              <a:rPr lang="en-US" dirty="0" err="1">
                <a:solidFill>
                  <a:srgbClr val="595959"/>
                </a:solidFill>
                <a:latin typeface="Open Sans Light" panose="020B0306030504020204"/>
              </a:rPr>
              <a:t>coba</a:t>
            </a:r>
            <a:r>
              <a:rPr lang="en-US" dirty="0">
                <a:solidFill>
                  <a:srgbClr val="595959"/>
                </a:solidFill>
                <a:latin typeface="Open Sans Light" panose="020B0306030504020204"/>
              </a:rPr>
              <a:t> yang </a:t>
            </a:r>
            <a:r>
              <a:rPr lang="en-US" dirty="0" err="1">
                <a:solidFill>
                  <a:srgbClr val="595959"/>
                </a:solidFill>
                <a:latin typeface="Open Sans Light" panose="020B0306030504020204"/>
              </a:rPr>
              <a:t>digunakan</a:t>
            </a:r>
            <a:r>
              <a:rPr lang="en-US" dirty="0">
                <a:solidFill>
                  <a:srgbClr val="595959"/>
                </a:solidFill>
                <a:latin typeface="Open Sans Light" panose="020B0306030504020204"/>
              </a:rPr>
              <a:t> </a:t>
            </a:r>
            <a:r>
              <a:rPr lang="en-US" dirty="0" err="1">
                <a:solidFill>
                  <a:srgbClr val="595959"/>
                </a:solidFill>
                <a:latin typeface="Open Sans Light" panose="020B0306030504020204"/>
              </a:rPr>
              <a:t>berupa</a:t>
            </a:r>
            <a:r>
              <a:rPr lang="en-US" dirty="0">
                <a:solidFill>
                  <a:srgbClr val="595959"/>
                </a:solidFill>
                <a:latin typeface="Open Sans Light" panose="020B0306030504020204"/>
              </a:rPr>
              <a:t> data </a:t>
            </a:r>
            <a:r>
              <a:rPr lang="en-US" dirty="0" err="1">
                <a:solidFill>
                  <a:srgbClr val="595959"/>
                </a:solidFill>
                <a:latin typeface="Open Sans Light" panose="020B0306030504020204"/>
              </a:rPr>
              <a:t>teks</a:t>
            </a:r>
            <a:endParaRPr lang="en-US" dirty="0">
              <a:solidFill>
                <a:srgbClr val="595959"/>
              </a:solidFill>
              <a:latin typeface="Open Sans Light" panose="020B0306030504020204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516743" y="1855303"/>
            <a:ext cx="9158514" cy="42312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hape 54"/>
          <p:cNvSpPr txBox="1">
            <a:spLocks/>
          </p:cNvSpPr>
          <p:nvPr/>
        </p:nvSpPr>
        <p:spPr>
          <a:xfrm>
            <a:off x="-2" y="6303817"/>
            <a:ext cx="12102302" cy="554183"/>
          </a:xfrm>
          <a:prstGeom prst="rect">
            <a:avLst/>
          </a:prstGeom>
        </p:spPr>
        <p:txBody>
          <a:bodyPr vert="horz" lIns="91425" tIns="91425" rIns="91425" bIns="91425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1400" b="1" i="1" dirty="0" err="1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Rancang</a:t>
            </a:r>
            <a:r>
              <a:rPr lang="en-US" sz="1400" b="1" i="1" dirty="0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 </a:t>
            </a:r>
            <a:r>
              <a:rPr lang="en-US" sz="1400" b="1" i="1" dirty="0" err="1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Bangun</a:t>
            </a:r>
            <a:r>
              <a:rPr lang="en-US" sz="1400" b="1" i="1" dirty="0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 </a:t>
            </a:r>
            <a:r>
              <a:rPr lang="en-US" sz="1400" b="1" i="1" dirty="0" err="1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Sistem</a:t>
            </a:r>
            <a:r>
              <a:rPr lang="en-US" sz="1400" b="1" i="1" dirty="0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 </a:t>
            </a:r>
            <a:r>
              <a:rPr lang="en-US" sz="1400" b="1" i="1" dirty="0" err="1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Deteksi</a:t>
            </a:r>
            <a:r>
              <a:rPr lang="en-US" sz="1400" b="1" i="1" dirty="0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 </a:t>
            </a:r>
            <a:r>
              <a:rPr lang="en-US" sz="1400" b="1" i="1" dirty="0" err="1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Pergerakan</a:t>
            </a:r>
            <a:r>
              <a:rPr lang="en-US" sz="1400" b="1" i="1" dirty="0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 Tanah </a:t>
            </a:r>
            <a:r>
              <a:rPr lang="en-US" sz="1400" b="1" i="1" dirty="0" err="1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dengan</a:t>
            </a:r>
            <a:r>
              <a:rPr lang="en-US" sz="1400" b="1" i="1" dirty="0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 </a:t>
            </a:r>
            <a:r>
              <a:rPr lang="en-US" sz="1400" b="1" i="1" dirty="0" err="1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Analisis</a:t>
            </a:r>
            <a:r>
              <a:rPr lang="en-US" sz="1400" b="1" i="1" dirty="0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 </a:t>
            </a:r>
            <a:r>
              <a:rPr lang="en-US" sz="1400" b="1" i="1" dirty="0" err="1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Silentt</a:t>
            </a:r>
            <a:r>
              <a:rPr lang="en-US" sz="1400" b="1" i="1" dirty="0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 Zone </a:t>
            </a:r>
            <a:r>
              <a:rPr lang="en-US" sz="1400" b="1" i="1" dirty="0" err="1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dari</a:t>
            </a:r>
            <a:r>
              <a:rPr lang="en-US" sz="1400" b="1" i="1" dirty="0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  </a:t>
            </a:r>
            <a:r>
              <a:rPr lang="en-US" sz="1400" b="1" i="1" dirty="0" err="1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Jaringan</a:t>
            </a:r>
            <a:r>
              <a:rPr lang="en-US" sz="1400" b="1" i="1" dirty="0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 Sensor </a:t>
            </a:r>
            <a:r>
              <a:rPr lang="en-US" sz="1400" b="1" i="1" dirty="0" err="1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Nirkabel</a:t>
            </a:r>
            <a:r>
              <a:rPr lang="en-US" sz="1400" b="1" i="1" dirty="0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 </a:t>
            </a:r>
            <a:r>
              <a:rPr lang="en-US" sz="1400" b="1" i="1" dirty="0" err="1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Tersebar</a:t>
            </a:r>
            <a:r>
              <a:rPr lang="en-US" sz="1400" b="1" i="1" dirty="0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 </a:t>
            </a:r>
            <a:r>
              <a:rPr lang="en-US" sz="1400" b="1" i="1" dirty="0" err="1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Berbasis</a:t>
            </a:r>
            <a:r>
              <a:rPr lang="en-US" sz="1400" b="1" i="1" dirty="0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 </a:t>
            </a:r>
            <a:r>
              <a:rPr lang="en-US" sz="1400" b="1" i="1" dirty="0" err="1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Zigbee</a:t>
            </a:r>
            <a:endParaRPr lang="id" sz="1400" i="1" dirty="0">
              <a:solidFill>
                <a:schemeClr val="bg1">
                  <a:lumMod val="95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5158" y="0"/>
            <a:ext cx="2167142" cy="1396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524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2092</TotalTime>
  <Words>1773</Words>
  <Application>Microsoft Office PowerPoint</Application>
  <PresentationFormat>Widescreen</PresentationFormat>
  <Paragraphs>437</Paragraphs>
  <Slides>37</Slides>
  <Notes>3</Notes>
  <HiddenSlides>1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6" baseType="lpstr">
      <vt:lpstr>Arial</vt:lpstr>
      <vt:lpstr>Bebas</vt:lpstr>
      <vt:lpstr>Calibri</vt:lpstr>
      <vt:lpstr>Calibri Light</vt:lpstr>
      <vt:lpstr>Cambria Math</vt:lpstr>
      <vt:lpstr>Helvetica</vt:lpstr>
      <vt:lpstr>Open Sans Light</vt:lpstr>
      <vt:lpstr>Times New Roman</vt:lpstr>
      <vt:lpstr>Office Theme</vt:lpstr>
      <vt:lpstr>PowerPoint Presentation</vt:lpstr>
      <vt:lpstr>IMPLEMENTASI KOMPRESI ADAPTIVE MENGGUNAKAN METODE HEATSHRINK UNTUK PENGIRIMAN DATA PADA WIRELESS SENSOR NETWORK BERBASIS ZIGBEE</vt:lpstr>
      <vt:lpstr>Outline</vt:lpstr>
      <vt:lpstr>PowerPoint Presentation</vt:lpstr>
      <vt:lpstr>Latar Belakang</vt:lpstr>
      <vt:lpstr>Latar Belakang</vt:lpstr>
      <vt:lpstr>Latar Belakang</vt:lpstr>
      <vt:lpstr>Rumusan Masalah</vt:lpstr>
      <vt:lpstr>Batasan Masalah</vt:lpstr>
      <vt:lpstr>Tujuan &amp; Manfaat</vt:lpstr>
      <vt:lpstr>PowerPoint Presentation</vt:lpstr>
      <vt:lpstr>Analisis dan Perancangan </vt:lpstr>
      <vt:lpstr>Analisis dan Perancangan </vt:lpstr>
      <vt:lpstr>Analisis dan Perancangan </vt:lpstr>
      <vt:lpstr>PowerPoint Presentation</vt:lpstr>
      <vt:lpstr>Implementasi</vt:lpstr>
      <vt:lpstr>Implementasi</vt:lpstr>
      <vt:lpstr>Implementasi</vt:lpstr>
      <vt:lpstr>PowerPoint Presentation</vt:lpstr>
      <vt:lpstr>Uji Coba dan Evaluasi</vt:lpstr>
      <vt:lpstr>Uji Coba dan Evaluasi</vt:lpstr>
      <vt:lpstr>Uji Coba dan Evaluasi</vt:lpstr>
      <vt:lpstr>Uji Coba dan Evaluasi</vt:lpstr>
      <vt:lpstr>Uji Coba dan Evaluasi</vt:lpstr>
      <vt:lpstr>Uji Coba dan Evaluasi</vt:lpstr>
      <vt:lpstr>Uji Coba dan Evaluasi</vt:lpstr>
      <vt:lpstr>Uji Coba dan Evaluasi</vt:lpstr>
      <vt:lpstr>Uji Coba dan Evaluasi</vt:lpstr>
      <vt:lpstr>Uji Coba dan Evaluasi</vt:lpstr>
      <vt:lpstr>PowerPoint Presentation</vt:lpstr>
      <vt:lpstr>Kesimpulan &amp; Saran</vt:lpstr>
      <vt:lpstr>Kesimpulan &amp; Saran</vt:lpstr>
      <vt:lpstr>PowerPoint Presentation</vt:lpstr>
      <vt:lpstr>PowerPoint Presentation</vt:lpstr>
      <vt:lpstr>Uji Coba dan Evaluasi</vt:lpstr>
      <vt:lpstr>Uji Coba dan Evaluasi</vt:lpstr>
      <vt:lpstr>Analisis dan Perancangan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DIGITAL IMAGE CODING</dc:title>
  <dc:creator>Setyassida Novian</dc:creator>
  <cp:lastModifiedBy>Hendri F</cp:lastModifiedBy>
  <cp:revision>244</cp:revision>
  <dcterms:created xsi:type="dcterms:W3CDTF">2016-09-11T09:10:48Z</dcterms:created>
  <dcterms:modified xsi:type="dcterms:W3CDTF">2018-07-18T02:40:14Z</dcterms:modified>
</cp:coreProperties>
</file>